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260" r:id="rId3"/>
    <p:sldId id="261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BC"/>
    <a:srgbClr val="44546A"/>
    <a:srgbClr val="0E9842"/>
    <a:srgbClr val="CCB302"/>
    <a:srgbClr val="CCB300"/>
    <a:srgbClr val="6A9E5C"/>
    <a:srgbClr val="008DD4"/>
    <a:srgbClr val="004D74"/>
    <a:srgbClr val="9D9EA1"/>
    <a:srgbClr val="B39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495CDA1-C3A6-49F4-B2D1-50A312C22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4535C4-968C-41A6-9905-FAA3DF7E22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4AEB-F342-44D6-9D69-E95736902C5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AAC6B9-41CB-431E-902B-BF692F806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D5A55B-A6D9-4007-969C-C90DFDE8D7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11083-5D9F-4F7E-97EA-B24C148F4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72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88388-DE02-44D7-BB02-94D41152066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14F9B-237B-4D18-8694-159160BA3E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29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//Users/apolline-planque/Creative%20Cloud%20Files/BATHYSCAPHE_Agreenium_masque%20PPT/CREATION/Links/accroche-de-rappel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//Users/apolline-planque/Creative%20Cloud%20Files/BATHYSCAPHE_Agreenium_masque%20PPT/CREATION/Links/Fond%20logo-Moutarde.png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//Users/apolline-planque/Creative%20Cloud%20Files/BATHYSCAPHE_Agreenium_masque%20PPT/CREATION/Links/accroche-de-rappel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//Users/apolline-planque/Creative%20Cloud%20Files/BATHYSCAPHE_Agreenium_masque%20PPT/CREATION/Links/Fond%20logo-Moutarde.png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//Users/apolline-planque/Creative%20Cloud%20Files/BATHYSCAPHE_Agreenium_masque%20PPT/CREATION/Links/accroche-de-rappel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//Users/apolline-planque/Creative%20Cloud%20Files/BATHYSCAPHE_Agreenium_masque%20PPT/CREATION/Links/Fond%20logo-Bleu.png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polline-planque/Creative%20Cloud%20Files/BATHYSCAPHE_Agreenium_masque%20PPT/CREATION/Links/Fond%20logo-Moutarde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27683-D55D-436F-ADD3-3E92FA276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69A67D-9C0F-40E8-B710-B3ECDFF81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CC50AA-2D6C-44EF-9095-5CABE235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E824BA-B3C9-4993-813F-2BF032D9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D8A05B-AD64-41EF-BFBD-5B58CD71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4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84398-9FC7-4688-BA0C-10C43057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51A65A-2689-435D-BC74-69D91E4FA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EE03EE-12EF-408D-9218-49E5BE09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4950B4-4029-4871-B5DD-D24634ED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BE8A10-7EB6-4F42-96EE-F1822D57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35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843C1C-EF2E-460A-87D0-417DB72AF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111FBE-531A-47B6-AD81-11EA7F975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461DD7-E7FD-4F11-90D1-7D63F4CC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CE39E0-F47F-4DB4-978D-3DCD7413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F60E99-4A00-4059-80E3-BE76B3B6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83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nd logo-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30E73BFD-799D-358B-7102-AB4B189D3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6" y="421747"/>
            <a:ext cx="2498725" cy="578409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6FA104-5AE3-454E-99D2-8CEEBE57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DC5B61-DD72-4EF7-B4FD-4A5B6DE3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096470-76B6-49D3-9CCE-6E8C971E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8953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tree - Trame mout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9C069812-B334-E62E-063A-8286E9D2A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418567"/>
            <a:ext cx="1262592" cy="292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77C92C-6319-36F5-5091-59174AE305E2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/>
          <a:srcRect/>
          <a:stretch>
            <a:fillRect/>
          </a:stretch>
        </p:blipFill>
        <p:spPr>
          <a:xfrm>
            <a:off x="1" y="2252698"/>
            <a:ext cx="12191997" cy="4605302"/>
          </a:xfrm>
          <a:prstGeom prst="rect">
            <a:avLst/>
          </a:prstGeom>
        </p:spPr>
      </p:pic>
      <p:pic>
        <p:nvPicPr>
          <p:cNvPr id="5" name="Image 4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4DC7DBDD-09AE-3447-7198-560B1025BC36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/>
          <a:stretch>
            <a:fillRect/>
          </a:stretch>
        </p:blipFill>
        <p:spPr>
          <a:xfrm>
            <a:off x="10194925" y="404813"/>
            <a:ext cx="1193800" cy="6604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F9FD91-C063-4E43-A6AC-566A0763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F5554D-4AB6-4D99-9825-4A2DA310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2E43DD-1C81-4655-93E1-7BC85B6F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7984" y="6356350"/>
            <a:ext cx="455815" cy="365125"/>
          </a:xfrm>
          <a:solidFill>
            <a:srgbClr val="CCB3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50ADFF-8696-488A-8F33-5D0CF82A4E4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4401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74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2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ee - Trame mout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9C069812-B334-E62E-063A-8286E9D2A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418567"/>
            <a:ext cx="1262592" cy="292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77C92C-6319-36F5-5091-59174AE305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r:link="rId4"/>
          <a:srcRect l="39676" b="91128"/>
          <a:stretch>
            <a:fillRect/>
          </a:stretch>
        </p:blipFill>
        <p:spPr>
          <a:xfrm rot="16200000">
            <a:off x="-3238499" y="3238500"/>
            <a:ext cx="6858000" cy="381000"/>
          </a:xfrm>
          <a:prstGeom prst="rect">
            <a:avLst/>
          </a:prstGeom>
        </p:spPr>
      </p:pic>
      <p:pic>
        <p:nvPicPr>
          <p:cNvPr id="5" name="Image 4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4DC7DBDD-09AE-3447-7198-560B1025BC36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/>
          <a:stretch>
            <a:fillRect/>
          </a:stretch>
        </p:blipFill>
        <p:spPr>
          <a:xfrm>
            <a:off x="10194925" y="404813"/>
            <a:ext cx="1193800" cy="6604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F9FD91-C063-4E43-A6AC-566A0763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F5554D-4AB6-4D99-9825-4A2DA310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2E43DD-1C81-4655-93E1-7BC85B6F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7984" y="6356350"/>
            <a:ext cx="455815" cy="365125"/>
          </a:xfrm>
          <a:solidFill>
            <a:srgbClr val="CCB3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50ADFF-8696-488A-8F33-5D0CF82A4E4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7439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74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2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tree - Trame 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9C069812-B334-E62E-063A-8286E9D2A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418567"/>
            <a:ext cx="1262592" cy="292267"/>
          </a:xfrm>
          <a:prstGeom prst="rect">
            <a:avLst/>
          </a:prstGeom>
        </p:spPr>
      </p:pic>
      <p:pic>
        <p:nvPicPr>
          <p:cNvPr id="8" name="Image 7" descr="Une image contenant motif, habits, tissu, capture d’écran&#10;&#10;Description générée automatiquement">
            <a:extLst>
              <a:ext uri="{FF2B5EF4-FFF2-40B4-BE49-F238E27FC236}">
                <a16:creationId xmlns:a16="http://schemas.microsoft.com/office/drawing/2014/main" id="{DE77C92C-6319-36F5-5091-59174AE305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r:link="rId4"/>
          <a:srcRect l="40432" t="9487" b="81818"/>
          <a:stretch>
            <a:fillRect/>
          </a:stretch>
        </p:blipFill>
        <p:spPr>
          <a:xfrm rot="16200000">
            <a:off x="-3237047" y="3239953"/>
            <a:ext cx="6858002" cy="378096"/>
          </a:xfrm>
          <a:prstGeom prst="rect">
            <a:avLst/>
          </a:prstGeom>
        </p:spPr>
      </p:pic>
      <p:pic>
        <p:nvPicPr>
          <p:cNvPr id="13" name="Image 1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2C6EDC8F-FB11-4928-74CC-B6D7FEB4A700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/>
          <a:stretch>
            <a:fillRect/>
          </a:stretch>
        </p:blipFill>
        <p:spPr>
          <a:xfrm>
            <a:off x="10194925" y="404813"/>
            <a:ext cx="1193800" cy="6604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0FCF33-A7FE-4077-9980-AE041123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0369F1-B800-41AC-9956-6597D3E3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5E438F-F81A-42E1-B64E-50F3DE5E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1360" y="6356350"/>
            <a:ext cx="472440" cy="365125"/>
          </a:xfrm>
          <a:solidFill>
            <a:srgbClr val="0077BC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50ADFF-8696-488A-8F33-5D0CF82A4E4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0952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Grand logo-Ba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rcRect t="47841" b="42411"/>
          <a:stretch/>
        </p:blipFill>
        <p:spPr bwMode="auto">
          <a:xfrm>
            <a:off x="3" y="6453187"/>
            <a:ext cx="12191997" cy="448936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2EE6A5-4B0C-4FCB-AD0B-A20F2D9A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BC872F-BF9C-4A0F-B6AE-D0A06162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6F2C97-BE87-4762-BBB2-17A1CC6E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610" y="6356350"/>
            <a:ext cx="439189" cy="365125"/>
          </a:xfrm>
          <a:solidFill>
            <a:schemeClr val="bg1"/>
          </a:solidFill>
        </p:spPr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9106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Grand logo-Ba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D714DA9-1FAB-4E5B-B465-49A088B45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b="90252"/>
          <a:stretch>
            <a:fillRect/>
          </a:stretch>
        </p:blipFill>
        <p:spPr>
          <a:xfrm>
            <a:off x="0" y="6409064"/>
            <a:ext cx="12191997" cy="448936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2EE6A5-4B0C-4FCB-AD0B-A20F2D9A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BC872F-BF9C-4A0F-B6AE-D0A06162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6F2C97-BE87-4762-BBB2-17A1CC6E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610" y="6356350"/>
            <a:ext cx="439189" cy="365125"/>
          </a:xfrm>
          <a:solidFill>
            <a:schemeClr val="bg1"/>
          </a:solidFill>
        </p:spPr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044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Grand logo-Ba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36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47841" b="42411"/>
          <a:stretch/>
        </p:blipFill>
        <p:spPr bwMode="auto">
          <a:xfrm>
            <a:off x="3" y="6453187"/>
            <a:ext cx="12191997" cy="448936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2EE6A5-4B0C-4FCB-AD0B-A20F2D9A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BC872F-BF9C-4A0F-B6AE-D0A06162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6F2C97-BE87-4762-BBB2-17A1CC6E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610" y="6356350"/>
            <a:ext cx="439189" cy="365125"/>
          </a:xfrm>
          <a:solidFill>
            <a:schemeClr val="bg1"/>
          </a:solidFill>
        </p:spPr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97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89C42-BCE8-4C05-9FDD-5697B5B6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4B1204-4310-4501-903E-9DD0C371E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B87BC2-C58C-470C-8581-153AAF60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C85AB7-61CA-4E0B-8F47-FD5EB5B3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1DB332-304D-4E18-A695-3A3AF881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26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17E09-1ED3-4BDF-AD49-68499435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88548D-899B-4704-AEB2-DB73A48D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7C7BFB-4757-44C9-ACEC-8B9D8B43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0711FC-107F-444B-BAEF-82FCF709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9A9248-5776-498F-9AC2-DD783AA8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56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F3D20-F864-4CE6-88D2-4387A957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B68817-7FE7-4280-9C23-898FCB96B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E01068-56AA-477F-A5FE-C633AADCB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62B8BB-B633-4DE1-BE19-98E13FED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1C2789-33EC-40D5-80BB-099673FF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548A74-BC90-4C05-AA58-31A1E6E3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64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D9DF6-C5B4-42BC-A596-006A483C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A8912E-17D4-4942-BE92-F29B7B627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C2E9F0-20E6-4EB1-A78E-39EAD67EA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1A6537-3A67-4D9D-8C38-C2A730F4E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F904874-E544-4ED1-B747-07126DCA7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CF2897-581D-4C3C-96C5-A184EEC8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B6100F9-5024-4E88-BF48-454E4DC6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E8F004-4DBF-415A-85C3-D032E3A9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85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1DE1A-217C-4E84-A7D9-841E358A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2D6033-4066-424A-94DC-D6E31748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B107A1-D323-4FDE-83C2-0EEA5F66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9D8765-3987-41EF-9CD5-139A5C89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37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36DEE5-4803-467B-B6E2-971740BE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0A199E-DD75-4038-BD38-0486F797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CBA1FA-B900-4683-9E61-835812B2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20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DF765-52C3-42C3-87AA-E2B29ECF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84A0F4-D0AA-4FD6-920D-9266A332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2D90E1-1092-45FD-B275-4614962AA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1ACD71-3478-40AB-82F3-C87D936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93F24F-6009-417B-8576-A233DEED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E6BF1A-F821-4452-BAAC-79697203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00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F36CE6-51D3-4D4C-BAED-D5A516D9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8CB908F-BBCC-4DE1-A018-520F832B6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07445B-2BA1-4376-9CA5-837DB5CB8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96B976-457D-450F-BDA8-E6F51FC2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27BE48-25E8-44B5-AF15-40C58036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C0FA6D-10AA-47E7-B424-0DA1AD9B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6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2E2287-798E-470A-9D12-FD973916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11A96A-2EE9-47FB-96AE-19AF200BF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2A1D6B-24A2-42EF-81AC-DE63B19D5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5C514-C011-458E-B03C-D5625BD0C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1B0A2C-FB84-4E6F-8AE1-F1BE331F4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0ADFF-8696-488A-8F33-5D0CF82A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saia.univ-lorraine.fr/fr/content/ingenieurs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nsat.fr/fr/formations/formation-ingenieur/cursus.html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nstib.univ-lorraine.fr/fr/formations/formations/ingenieur-pour-les-industries-du-bois/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institut-agro-dijon.fr/formations/" TargetMode="Externa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institut-agro-montpellier.fr/formations/catalogue-des-formations/recherche-d-une-formation/ingenieur-saads" TargetMode="Externa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institut-agro-rennes-angers.fr/formation/ingenieurs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institut-agro-rennes-angers.fr/formation/ingenieurs" TargetMode="Externa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oniris-nantes.fr/formations/la-formation-ingenieur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vetagro-sup.fr/formations/ingenieur-agronome/deroulement-des-etudes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www.campusfrance.org/fr/preparer-budget-etudiant-France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oparistech.fr/formations-ingenieu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oparistech.fr/formations-ingenieu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groparistech.fr/formations-ingenieur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agro-bordeaux.fr/formations/diplome-ingenieur-agronome/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gees.unistra.fr/formations/ingenieur/programmedesenseignements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saia.univ-lorraine.fr/fr/content/ingenieurs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646CFC6-356F-4DB8-AB43-401134A7979A}"/>
              </a:ext>
            </a:extLst>
          </p:cNvPr>
          <p:cNvSpPr/>
          <p:nvPr/>
        </p:nvSpPr>
        <p:spPr>
          <a:xfrm>
            <a:off x="0" y="1670973"/>
            <a:ext cx="12192000" cy="3548543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DC540B-5788-4F22-B56A-E3211698BFBC}"/>
              </a:ext>
            </a:extLst>
          </p:cNvPr>
          <p:cNvSpPr txBox="1"/>
          <p:nvPr/>
        </p:nvSpPr>
        <p:spPr>
          <a:xfrm>
            <a:off x="2823295" y="2074719"/>
            <a:ext cx="6836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All Round Gothic Demi" panose="020B0703020202020104" pitchFamily="34" charset="0"/>
              </a:rPr>
              <a:t>Livret des formations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9BF839D-E25E-497A-9286-3FCC9C444B96}"/>
              </a:ext>
            </a:extLst>
          </p:cNvPr>
          <p:cNvSpPr txBox="1"/>
          <p:nvPr/>
        </p:nvSpPr>
        <p:spPr>
          <a:xfrm>
            <a:off x="8475603" y="5907345"/>
            <a:ext cx="3631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rgbClr val="0E9842"/>
                </a:solidFill>
                <a:latin typeface="All Round Gothic Demi" panose="020B0703020202020104" pitchFamily="34" charset="0"/>
              </a:rPr>
              <a:t>Sénégal Session 2025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37D04F-8993-4EF4-9703-E5D98AC8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51550" y="6061714"/>
            <a:ext cx="749088" cy="4117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4734B1-0362-408A-B7F2-FF749F00B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69332" y="6036069"/>
            <a:ext cx="1302933" cy="3483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F93121B-CC07-452B-A96D-20AEDE4BB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1583" y="5991788"/>
            <a:ext cx="785222" cy="7852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1C7816-DDCD-4066-93EB-E31DC1190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748236" y="6013304"/>
            <a:ext cx="1097154" cy="443580"/>
          </a:xfrm>
          <a:prstGeom prst="rect">
            <a:avLst/>
          </a:prstGeom>
        </p:spPr>
      </p:pic>
      <p:pic>
        <p:nvPicPr>
          <p:cNvPr id="13" name="Picture 4" descr="AgroParisTech">
            <a:extLst>
              <a:ext uri="{FF2B5EF4-FFF2-40B4-BE49-F238E27FC236}">
                <a16:creationId xmlns:a16="http://schemas.microsoft.com/office/drawing/2014/main" id="{A9746043-942F-428C-A6E0-DE8E2CEF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9665" t="9395" r="43550" b="23390"/>
          <a:stretch/>
        </p:blipFill>
        <p:spPr bwMode="auto">
          <a:xfrm>
            <a:off x="85301" y="5977800"/>
            <a:ext cx="1037886" cy="494489"/>
          </a:xfrm>
          <a:prstGeom prst="rect">
            <a:avLst/>
          </a:prstGeom>
          <a:noFill/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703B022-EFA9-4630-AF91-28078BA05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654487" y="6063814"/>
            <a:ext cx="1049008" cy="3722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71430E-372A-4962-9149-7BB78A981BF4}"/>
              </a:ext>
            </a:extLst>
          </p:cNvPr>
          <p:cNvSpPr/>
          <p:nvPr/>
        </p:nvSpPr>
        <p:spPr>
          <a:xfrm>
            <a:off x="6241409" y="330261"/>
            <a:ext cx="56798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dirty="0">
                <a:solidFill>
                  <a:srgbClr val="0E9842"/>
                </a:solidFill>
                <a:latin typeface="All Round Gothic Demi" panose="020B0703020202020104" pitchFamily="34" charset="0"/>
              </a:rPr>
              <a:t>AGREENMOB</a:t>
            </a:r>
          </a:p>
          <a:p>
            <a:pPr algn="r"/>
            <a:r>
              <a:rPr lang="fr-FR" sz="2400" dirty="0">
                <a:solidFill>
                  <a:srgbClr val="0E9842"/>
                </a:solidFill>
                <a:latin typeface="All Round Gothic Demi" panose="020B0703020202020104" pitchFamily="34" charset="0"/>
              </a:rPr>
              <a:t>Programme de mobilité étudiante</a:t>
            </a:r>
          </a:p>
        </p:txBody>
      </p:sp>
      <p:pic>
        <p:nvPicPr>
          <p:cNvPr id="19" name="Picture 2" descr="L'ENGEES affirme son identité : nouveau logo et nouvelle charte graphique -  ENGEES - Strasbourg">
            <a:extLst>
              <a:ext uri="{FF2B5EF4-FFF2-40B4-BE49-F238E27FC236}">
                <a16:creationId xmlns:a16="http://schemas.microsoft.com/office/drawing/2014/main" id="{6513A53B-97DF-4A93-8AAB-16B04064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06" y="6088973"/>
            <a:ext cx="642260" cy="4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NSAIA">
            <a:extLst>
              <a:ext uri="{FF2B5EF4-FFF2-40B4-BE49-F238E27FC236}">
                <a16:creationId xmlns:a16="http://schemas.microsoft.com/office/drawing/2014/main" id="{ADAF99DD-01C9-4061-A431-4419F2F32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66" y="6003689"/>
            <a:ext cx="855364" cy="59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A0E791C-B37A-4CCF-8DA9-E626DDD1AC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84" y="6071790"/>
            <a:ext cx="971735" cy="39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5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5D26B33-ECBC-4657-93E2-D4631B23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0246" y="6356350"/>
            <a:ext cx="369115" cy="365125"/>
          </a:xfrm>
        </p:spPr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10</a:t>
            </a:fld>
            <a:endParaRPr lang="fr-FR" dirty="0">
              <a:solidFill>
                <a:srgbClr val="4454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DC1DEC-7E96-4074-BBED-C5085423F5F1}"/>
              </a:ext>
            </a:extLst>
          </p:cNvPr>
          <p:cNvSpPr/>
          <p:nvPr/>
        </p:nvSpPr>
        <p:spPr>
          <a:xfrm>
            <a:off x="268178" y="245030"/>
            <a:ext cx="675832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2">
                    <a:lumMod val="50000"/>
                  </a:schemeClr>
                </a:solidFill>
                <a:latin typeface="All Round Gothic Medium" panose="020B0603020202020104" pitchFamily="34" charset="0"/>
              </a:rPr>
              <a:t>Cursus ingénieur à l’ENSAIA</a:t>
            </a:r>
          </a:p>
          <a:p>
            <a:endParaRPr lang="fr-FR" sz="1600" b="1" dirty="0">
              <a:solidFill>
                <a:schemeClr val="accent1"/>
              </a:solidFill>
              <a:latin typeface="All Round Gothic Medium" panose="020B06030202020201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E32068-26DB-4236-A2A6-5252EAC54A2D}"/>
              </a:ext>
            </a:extLst>
          </p:cNvPr>
          <p:cNvSpPr txBox="1"/>
          <p:nvPr/>
        </p:nvSpPr>
        <p:spPr>
          <a:xfrm>
            <a:off x="6267429" y="5076931"/>
            <a:ext cx="49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Pour plus de précisions, consultez le site internet de l’ENSAIA : </a:t>
            </a:r>
            <a:r>
              <a:rPr lang="fr-FR" sz="1400" dirty="0">
                <a:hlinkClick r:id="rId2"/>
              </a:rPr>
              <a:t>https://ensaia.univ-lorraine.fr/fr/content/ingenieurs</a:t>
            </a:r>
            <a:r>
              <a:rPr lang="fr-FR" sz="1400" dirty="0"/>
              <a:t>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13E06F-CF48-4A70-AFC5-9F5E1E49AA69}"/>
              </a:ext>
            </a:extLst>
          </p:cNvPr>
          <p:cNvSpPr txBox="1"/>
          <p:nvPr/>
        </p:nvSpPr>
        <p:spPr>
          <a:xfrm>
            <a:off x="980963" y="1370240"/>
            <a:ext cx="10124054" cy="3354765"/>
          </a:xfrm>
          <a:prstGeom prst="rect">
            <a:avLst/>
          </a:prstGeom>
          <a:noFill/>
          <a:ln w="25400">
            <a:solidFill>
              <a:srgbClr val="6A9E5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B39276"/>
                </a:solidFill>
                <a:latin typeface="All Round Gothic Book" panose="020B0503020202020104" pitchFamily="34" charset="0"/>
              </a:rPr>
              <a:t>Ingénieur Production Agroalimentaire</a:t>
            </a:r>
          </a:p>
          <a:p>
            <a:endParaRPr lang="fr-FR" sz="1600" b="1" dirty="0">
              <a:latin typeface="All Round Gothic Book" panose="020B0503020202020104" pitchFamily="34" charset="0"/>
            </a:endParaRPr>
          </a:p>
          <a:p>
            <a:pPr algn="just"/>
            <a:r>
              <a:rPr lang="fr-FR" sz="1600" b="1" dirty="0"/>
              <a:t>Localisation : Nancy</a:t>
            </a:r>
          </a:p>
          <a:p>
            <a:pPr algn="just"/>
            <a:endParaRPr lang="fr-FR" sz="1600" b="1" dirty="0"/>
          </a:p>
          <a:p>
            <a:pPr algn="just"/>
            <a:r>
              <a:rPr lang="fr-FR" sz="1600" b="1" dirty="0"/>
              <a:t>Cursus en alternance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A L'ENSAIA : </a:t>
            </a:r>
            <a:r>
              <a:rPr lang="fr-FR" sz="1600" dirty="0"/>
              <a:t>programme axé sur la production et partagé avec la filière «industries alimentaires » et notamment ses spécialisations en qualité, logistique, management des projets et développement industriel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En entreprise </a:t>
            </a:r>
            <a:r>
              <a:rPr lang="fr-FR" sz="1600" dirty="0"/>
              <a:t>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1ère année : analyse du fonctionnement de l’entreprise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2ème année : rapport technique sur une problématique de l’entreprise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3ème année : projet de fin d’études avec une mission d’un semestre déterminée par l’entreprise sur des problématiques d’organisation de la production abordant aussi bien des dimensions techniques que managériales.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1D4237-F470-4D92-B8CE-09F559919431}"/>
              </a:ext>
            </a:extLst>
          </p:cNvPr>
          <p:cNvSpPr txBox="1"/>
          <p:nvPr/>
        </p:nvSpPr>
        <p:spPr>
          <a:xfrm>
            <a:off x="980963" y="5076931"/>
            <a:ext cx="2752138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3879 € + 103 € de Cotisation de vie étudiante </a:t>
            </a:r>
          </a:p>
        </p:txBody>
      </p:sp>
      <p:pic>
        <p:nvPicPr>
          <p:cNvPr id="10" name="Picture 2" descr="ENSAIA">
            <a:extLst>
              <a:ext uri="{FF2B5EF4-FFF2-40B4-BE49-F238E27FC236}">
                <a16:creationId xmlns:a16="http://schemas.microsoft.com/office/drawing/2014/main" id="{3F4D510C-983B-46AC-9048-4F0FEFB8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262" y="112369"/>
            <a:ext cx="1548560" cy="10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5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5D26B33-ECBC-4657-93E2-D4631B23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11</a:t>
            </a:fld>
            <a:endParaRPr lang="fr-FR" dirty="0">
              <a:solidFill>
                <a:srgbClr val="4454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F5DD18-24D9-406A-854A-48154FCD9936}"/>
              </a:ext>
            </a:extLst>
          </p:cNvPr>
          <p:cNvSpPr/>
          <p:nvPr/>
        </p:nvSpPr>
        <p:spPr>
          <a:xfrm>
            <a:off x="268178" y="245030"/>
            <a:ext cx="8234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E9842"/>
                </a:solidFill>
                <a:latin typeface="All Round Gothic Medium" panose="020B0603020202020104" pitchFamily="34" charset="0"/>
              </a:rPr>
              <a:t>Cursus ingénieur à l’</a:t>
            </a:r>
            <a:r>
              <a:rPr lang="fr-FR" sz="3600" b="1" dirty="0" err="1">
                <a:solidFill>
                  <a:srgbClr val="0E9842"/>
                </a:solidFill>
                <a:latin typeface="All Round Gothic Medium" panose="020B0603020202020104" pitchFamily="34" charset="0"/>
              </a:rPr>
              <a:t>AgroToulouse</a:t>
            </a:r>
            <a:r>
              <a:rPr lang="fr-FR" sz="3600" b="1" dirty="0">
                <a:solidFill>
                  <a:srgbClr val="0E9842"/>
                </a:solidFill>
                <a:latin typeface="All Round Gothic Medium" panose="020B0603020202020104" pitchFamily="34" charset="0"/>
              </a:rPr>
              <a:t> (anciennement ENSAT)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A774D5-88FB-48A9-ABE2-D6C52A063DB6}"/>
              </a:ext>
            </a:extLst>
          </p:cNvPr>
          <p:cNvSpPr txBox="1"/>
          <p:nvPr/>
        </p:nvSpPr>
        <p:spPr>
          <a:xfrm>
            <a:off x="823366" y="1695705"/>
            <a:ext cx="7790545" cy="4093428"/>
          </a:xfrm>
          <a:prstGeom prst="rect">
            <a:avLst/>
          </a:prstGeom>
          <a:noFill/>
          <a:ln w="25400">
            <a:solidFill>
              <a:srgbClr val="6A9E5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B39276"/>
                </a:solidFill>
                <a:latin typeface="All Round Gothic Book" panose="020B0503020202020104" pitchFamily="34" charset="0"/>
              </a:rPr>
              <a:t>Ingénieur Agronome</a:t>
            </a:r>
          </a:p>
          <a:p>
            <a:endParaRPr lang="fr-FR" sz="1600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Toulouse</a:t>
            </a:r>
          </a:p>
          <a:p>
            <a:endParaRPr lang="fr-FR" sz="1600" b="1" dirty="0"/>
          </a:p>
          <a:p>
            <a:r>
              <a:rPr lang="fr-FR" sz="1600" b="1" dirty="0"/>
              <a:t>Cursus commun en agronomie, puis choix pour la dernière année parmi les spécialisations suivantes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Agrobiosciences</a:t>
            </a:r>
            <a:r>
              <a:rPr lang="fr-FR" sz="1600" dirty="0"/>
              <a:t> végétales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Systèmes et produits de l’élevage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Agroécologie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Industrie agroalimentaire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Agrogéomatique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Génie de l’environnement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Qualité de l’environnement, gestion des ressources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Ingénierie des développements durables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Agir dans les organisations en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Biologie computationnelle appliquée aux biotechnologies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453558-6AE9-44C0-9C3A-5D7AA8BCCAD2}"/>
              </a:ext>
            </a:extLst>
          </p:cNvPr>
          <p:cNvSpPr txBox="1"/>
          <p:nvPr/>
        </p:nvSpPr>
        <p:spPr>
          <a:xfrm>
            <a:off x="8974853" y="5312080"/>
            <a:ext cx="3031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Pour plus de précisions, consultez le site internet de l’</a:t>
            </a:r>
            <a:r>
              <a:rPr lang="fr-FR" sz="1400" dirty="0" err="1"/>
              <a:t>AgroTolouse</a:t>
            </a:r>
            <a:r>
              <a:rPr lang="fr-FR" sz="1400" dirty="0"/>
              <a:t> - ENSAT : </a:t>
            </a:r>
            <a:r>
              <a:rPr lang="fr-FR" sz="1400" dirty="0">
                <a:hlinkClick r:id="rId2"/>
              </a:rPr>
              <a:t>https://www.ensat.fr/fr/formations/formation-ingenieur/cursus.html</a:t>
            </a:r>
            <a:r>
              <a:rPr lang="fr-FR" sz="140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524CA5-5941-46EA-BDBF-73E98AFFA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262" y="276492"/>
            <a:ext cx="1411226" cy="5687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20316DF-9CF9-48DB-983E-37AEE342E8F5}"/>
              </a:ext>
            </a:extLst>
          </p:cNvPr>
          <p:cNvSpPr txBox="1"/>
          <p:nvPr/>
        </p:nvSpPr>
        <p:spPr>
          <a:xfrm>
            <a:off x="9011480" y="3666077"/>
            <a:ext cx="2769704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</a:t>
            </a:r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600 à 700 € + 103 € de Cotisation de vie étudiante</a:t>
            </a:r>
          </a:p>
        </p:txBody>
      </p:sp>
    </p:spTree>
    <p:extLst>
      <p:ext uri="{BB962C8B-B14F-4D97-AF65-F5344CB8AC3E}">
        <p14:creationId xmlns:p14="http://schemas.microsoft.com/office/powerpoint/2010/main" val="289894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F6CCB8-D22C-4CBB-9324-434D74337E8B}"/>
              </a:ext>
            </a:extLst>
          </p:cNvPr>
          <p:cNvSpPr/>
          <p:nvPr/>
        </p:nvSpPr>
        <p:spPr>
          <a:xfrm>
            <a:off x="268176" y="245030"/>
            <a:ext cx="10081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tx2"/>
                </a:solidFill>
                <a:latin typeface="All Round Gothic Medium" panose="020B0603020202020104" pitchFamily="34" charset="0"/>
              </a:rPr>
              <a:t>Cursus ingénieur à l’ENSTIB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8903F1-6143-4E2A-BA70-52ECC4FB54B1}"/>
              </a:ext>
            </a:extLst>
          </p:cNvPr>
          <p:cNvSpPr txBox="1"/>
          <p:nvPr/>
        </p:nvSpPr>
        <p:spPr>
          <a:xfrm>
            <a:off x="3696081" y="1466924"/>
            <a:ext cx="8298840" cy="3924151"/>
          </a:xfrm>
          <a:prstGeom prst="rect">
            <a:avLst/>
          </a:prstGeom>
          <a:noFill/>
          <a:ln w="25400">
            <a:solidFill>
              <a:srgbClr val="008DD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6A9E5C"/>
                </a:solidFill>
                <a:latin typeface="All Round Gothic Book" panose="020B0503020202020104" pitchFamily="34" charset="0"/>
              </a:rPr>
              <a:t>Ingénieur Technologies et Industries du Bois</a:t>
            </a:r>
          </a:p>
          <a:p>
            <a:endParaRPr lang="fr-FR" sz="1600" b="1" dirty="0"/>
          </a:p>
          <a:p>
            <a:r>
              <a:rPr lang="fr-FR" sz="1600" b="1" dirty="0"/>
              <a:t>Localisation : Epinal</a:t>
            </a:r>
          </a:p>
          <a:p>
            <a:endParaRPr lang="fr-FR" sz="1600" b="1" dirty="0"/>
          </a:p>
          <a:p>
            <a:r>
              <a:rPr lang="fr-FR" sz="1600" b="1" dirty="0"/>
              <a:t>Cursus commun puis choix pour la dernière année parmi les spécialisations suivantes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Bioraffineries du bois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Caractérisation et développement de matériaux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Conseil et expertise pour les matériaux bois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Thermique du bâtiment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Environnement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Productions d’énergies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Développement de produits de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Dimensionnement de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Industrialisation des produits et processus bois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Logistique pour les entreprises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Ingénierie numérique pour l’aide à la décision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3B37BE-DF5A-4DEB-930E-516229A492FD}"/>
              </a:ext>
            </a:extLst>
          </p:cNvPr>
          <p:cNvSpPr txBox="1"/>
          <p:nvPr/>
        </p:nvSpPr>
        <p:spPr>
          <a:xfrm>
            <a:off x="268176" y="3789493"/>
            <a:ext cx="30234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Pour plus de précisions, consultez le site internet de l’ENSTIB : </a:t>
            </a:r>
            <a:r>
              <a:rPr lang="fr-FR" sz="1400" dirty="0">
                <a:hlinkClick r:id="rId2"/>
              </a:rPr>
              <a:t>https://www.enstib.univ-lorraine.fr/fr/formations/formations/ingenieur-pour-les-industries-du-bois/</a:t>
            </a:r>
            <a:r>
              <a:rPr lang="fr-FR" sz="1400" dirty="0"/>
              <a:t>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5C66CF-C0D4-447F-90F6-4BCE731390B6}"/>
              </a:ext>
            </a:extLst>
          </p:cNvPr>
          <p:cNvSpPr txBox="1"/>
          <p:nvPr/>
        </p:nvSpPr>
        <p:spPr>
          <a:xfrm>
            <a:off x="268176" y="2010774"/>
            <a:ext cx="2776833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3879 € + 103 € de Cotisation de vie étudiante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B2DF9A-6958-49C0-A9A8-2D76CB79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79713" y="268103"/>
            <a:ext cx="1389997" cy="493201"/>
          </a:xfrm>
          <a:prstGeom prst="rect">
            <a:avLst/>
          </a:prstGeom>
        </p:spPr>
      </p:pic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B318B53E-3C72-4B2D-94B8-3310D828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12</a:t>
            </a:fld>
            <a:endParaRPr lang="fr-FR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3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4472F4-774F-4A20-9E7B-36669E21E6DC}"/>
              </a:ext>
            </a:extLst>
          </p:cNvPr>
          <p:cNvSpPr/>
          <p:nvPr/>
        </p:nvSpPr>
        <p:spPr>
          <a:xfrm>
            <a:off x="268177" y="245030"/>
            <a:ext cx="97063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CB300"/>
                </a:solidFill>
                <a:latin typeface="All Round Gothic Medium" panose="020B0603020202020104" pitchFamily="34" charset="0"/>
              </a:rPr>
              <a:t>Cursus ingénieur à l’Institut Agro Dijon</a:t>
            </a:r>
          </a:p>
          <a:p>
            <a:endParaRPr lang="fr-FR" sz="1600" b="1" dirty="0">
              <a:solidFill>
                <a:schemeClr val="accent1"/>
              </a:solidFill>
              <a:latin typeface="All Round Gothic Medium" panose="020B06030202020201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D6C3BC-C4AE-4CCB-8334-FD195BB1CE39}"/>
              </a:ext>
            </a:extLst>
          </p:cNvPr>
          <p:cNvSpPr txBox="1"/>
          <p:nvPr/>
        </p:nvSpPr>
        <p:spPr>
          <a:xfrm>
            <a:off x="268177" y="1034087"/>
            <a:ext cx="5324240" cy="4339650"/>
          </a:xfrm>
          <a:prstGeom prst="rect">
            <a:avLst/>
          </a:prstGeom>
          <a:noFill/>
          <a:ln w="25400">
            <a:solidFill>
              <a:srgbClr val="008DD4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6A9E5C"/>
                </a:solidFill>
                <a:latin typeface="All Round Gothic Book" panose="020B0503020202020104" pitchFamily="34" charset="0"/>
              </a:rPr>
              <a:t>Ingénieur Agronome</a:t>
            </a:r>
          </a:p>
          <a:p>
            <a:endParaRPr lang="fr-FR" sz="1600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Dijon</a:t>
            </a:r>
          </a:p>
          <a:p>
            <a:endParaRPr lang="fr-FR" sz="1600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Cursus commun puis choix pour la dernière année parmi les spécialisations suivantes 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AGIR sur les territoires : Agricultures, Alternatives, Gouvernance, Initiatives, Ruralités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Agroécologie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Connaissance &amp; Commerce des Vins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Data &amp; Numérique pour l'Agriculture et l'Alimentation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Ingénierie de l'élevage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Ressources, Données, Diagnostics, Changements climatiques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Sciences et Techniques des Equipements Agricoles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Stratégies et Organisation des Filières et Entreprises Agricoles et Agroalimentaires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D5B5C4-B6A0-4EFE-AA4A-1F37ED496EBE}"/>
              </a:ext>
            </a:extLst>
          </p:cNvPr>
          <p:cNvSpPr txBox="1"/>
          <p:nvPr/>
        </p:nvSpPr>
        <p:spPr>
          <a:xfrm>
            <a:off x="5738335" y="1034087"/>
            <a:ext cx="6185488" cy="4832092"/>
          </a:xfrm>
          <a:prstGeom prst="rect">
            <a:avLst/>
          </a:prstGeom>
          <a:noFill/>
          <a:ln w="25400">
            <a:solidFill>
              <a:srgbClr val="6A9E5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B39276"/>
                </a:solidFill>
                <a:latin typeface="All Round Gothic Book" panose="020B0503020202020104" pitchFamily="34" charset="0"/>
              </a:rPr>
              <a:t>Ingénieur en alimentation</a:t>
            </a:r>
            <a:endParaRPr lang="fr-FR" sz="1600" b="1" dirty="0">
              <a:latin typeface="All Round Gothic Book" panose="020B0503020202020104" pitchFamily="34" charset="0"/>
            </a:endParaRPr>
          </a:p>
          <a:p>
            <a:endParaRPr lang="fr-FR" sz="1600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Dijon</a:t>
            </a:r>
          </a:p>
          <a:p>
            <a:endParaRPr lang="fr-FR" sz="1600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Cursus commun puis choix pour la dernière année parmi les spécialisations suivantes 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Biotechnologies Microbiennes et Fermentations Alimentaires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Connaissance &amp; Commerce des Vins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Data &amp; Numérique pour l'Agriculture et l'Alimentation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Evaluation Sensorielle et Compagnie - </a:t>
            </a:r>
            <a:r>
              <a:rPr lang="fr-FR" sz="1600" dirty="0" err="1"/>
              <a:t>Sens&amp;Co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Foodpack</a:t>
            </a:r>
            <a:r>
              <a:rPr lang="fr-FR" sz="1600" dirty="0"/>
              <a:t> : écoconcevoir des emballages alimentaires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Nutrition, sensorialité, alimentation, santé, sécurité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Productions alimentaires : innovation et durabilité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Stratégies et Organisation des Filières et Entreprises Agricoles et Agroalimentaires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SUstainable</a:t>
            </a:r>
            <a:r>
              <a:rPr lang="en-US" sz="1600" dirty="0"/>
              <a:t> Food Formulation: Innovation, Choice of Ingredients; Energy, Nutrition Trade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Process and Product Development for Tropical Food and Nutritional Safety</a:t>
            </a: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9AC3DD-568A-4EF6-8BFB-58F091FA83FF}"/>
              </a:ext>
            </a:extLst>
          </p:cNvPr>
          <p:cNvSpPr txBox="1"/>
          <p:nvPr/>
        </p:nvSpPr>
        <p:spPr>
          <a:xfrm>
            <a:off x="6073359" y="5898906"/>
            <a:ext cx="589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Pour plus de précisions, consultez le site internet de l’Institut Agro Dijon : </a:t>
            </a:r>
            <a:r>
              <a:rPr lang="fr-FR" sz="1400" dirty="0">
                <a:hlinkClick r:id="rId2"/>
              </a:rPr>
              <a:t>https://institut-agro-dijon.fr/formations/</a:t>
            </a:r>
            <a:r>
              <a:rPr lang="fr-FR" sz="1400" dirty="0"/>
              <a:t>  </a:t>
            </a:r>
          </a:p>
        </p:txBody>
      </p:sp>
      <p:pic>
        <p:nvPicPr>
          <p:cNvPr id="7" name="Picture 2" descr="l'Institut Agro DIJON">
            <a:extLst>
              <a:ext uri="{FF2B5EF4-FFF2-40B4-BE49-F238E27FC236}">
                <a16:creationId xmlns:a16="http://schemas.microsoft.com/office/drawing/2014/main" id="{01479108-EF80-4201-8759-56790AEE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61" y="288634"/>
            <a:ext cx="1642827" cy="47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CDF73D0-A12A-4D70-914C-0B030CBF7DA2}"/>
              </a:ext>
            </a:extLst>
          </p:cNvPr>
          <p:cNvSpPr txBox="1"/>
          <p:nvPr/>
        </p:nvSpPr>
        <p:spPr>
          <a:xfrm>
            <a:off x="268176" y="5525353"/>
            <a:ext cx="2693137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</a:t>
            </a:r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1959 € + 103 € de Cotisation de vie étudiante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2C34B8F7-BE5C-4682-95F3-7A88DAE1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0246" y="6356350"/>
            <a:ext cx="360726" cy="365125"/>
          </a:xfrm>
        </p:spPr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13</a:t>
            </a:fld>
            <a:endParaRPr lang="fr-FR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2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C4B63A-875F-4C21-A8EA-7860FB1C5ED6}"/>
              </a:ext>
            </a:extLst>
          </p:cNvPr>
          <p:cNvSpPr/>
          <p:nvPr/>
        </p:nvSpPr>
        <p:spPr>
          <a:xfrm>
            <a:off x="268177" y="245030"/>
            <a:ext cx="9508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CB300"/>
                </a:solidFill>
                <a:latin typeface="All Round Gothic Medium" panose="020B0603020202020104" pitchFamily="34" charset="0"/>
              </a:rPr>
              <a:t>Cursus ingénieur à l’Institut Agro </a:t>
            </a:r>
          </a:p>
          <a:p>
            <a:r>
              <a:rPr lang="fr-FR" sz="3600" b="1" dirty="0">
                <a:solidFill>
                  <a:srgbClr val="CCB300"/>
                </a:solidFill>
                <a:latin typeface="All Round Gothic Medium" panose="020B0603020202020104" pitchFamily="34" charset="0"/>
              </a:rPr>
              <a:t>Montpellier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BB40B6-AF0E-4EDA-B1F9-AA9A3D0A1CE1}"/>
              </a:ext>
            </a:extLst>
          </p:cNvPr>
          <p:cNvSpPr txBox="1"/>
          <p:nvPr/>
        </p:nvSpPr>
        <p:spPr>
          <a:xfrm>
            <a:off x="1155385" y="1882634"/>
            <a:ext cx="9777658" cy="2369880"/>
          </a:xfrm>
          <a:prstGeom prst="rect">
            <a:avLst/>
          </a:prstGeom>
          <a:noFill/>
          <a:ln w="25400">
            <a:solidFill>
              <a:srgbClr val="6A9E5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B39276"/>
                </a:solidFill>
                <a:latin typeface="All Round Gothic Book" panose="020B0503020202020104" pitchFamily="34" charset="0"/>
              </a:rPr>
              <a:t>Ingénieur systèmes agricoles et agroalimentaires durables au Sud (SAADS)</a:t>
            </a:r>
          </a:p>
          <a:p>
            <a:endParaRPr lang="fr-FR" sz="1600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Montpellier</a:t>
            </a:r>
          </a:p>
          <a:p>
            <a:endParaRPr lang="fr-FR" sz="1600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Cursus commun puis choix pour la dernière année parmi les spécialisations suivantes :</a:t>
            </a:r>
          </a:p>
          <a:p>
            <a:r>
              <a:rPr lang="fr-FR" sz="1600" dirty="0"/>
              <a:t>• Marchés Organisations Qualité et Services en appui aux agricultures du Sud</a:t>
            </a:r>
          </a:p>
          <a:p>
            <a:r>
              <a:rPr lang="fr-FR" sz="1600" dirty="0"/>
              <a:t>• Ressources, Systèmes Agricoles et Développement dans le Monde</a:t>
            </a:r>
          </a:p>
          <a:p>
            <a:r>
              <a:rPr lang="fr-FR" sz="1600" dirty="0"/>
              <a:t>• Innover, développer et entreprendre dans l'agroalimentaire en régions méditerranéennes et tropicales</a:t>
            </a:r>
          </a:p>
          <a:p>
            <a:endParaRPr lang="fr-FR" sz="1600" b="1" dirty="0">
              <a:latin typeface="All Round Gothic Book" panose="020B05030202020201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F89214-4171-42E7-BB00-6B8689A96032}"/>
              </a:ext>
            </a:extLst>
          </p:cNvPr>
          <p:cNvSpPr txBox="1"/>
          <p:nvPr/>
        </p:nvSpPr>
        <p:spPr>
          <a:xfrm>
            <a:off x="268176" y="5247313"/>
            <a:ext cx="6397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Pour plus de précisions, consultez le site internet de l’Institut Agro Montpellier : </a:t>
            </a:r>
            <a:r>
              <a:rPr lang="fr-FR" sz="1400" dirty="0">
                <a:hlinkClick r:id="rId2"/>
              </a:rPr>
              <a:t>https://www.institut-agro-montpellier.fr/formations/catalogue-des-formations/recherche-d-une-formation/ingenieur-saads</a:t>
            </a:r>
            <a:r>
              <a:rPr lang="fr-FR" sz="1400" dirty="0"/>
              <a:t>  </a:t>
            </a:r>
          </a:p>
        </p:txBody>
      </p:sp>
      <p:pic>
        <p:nvPicPr>
          <p:cNvPr id="6" name="Picture 2" descr="Fichier:Institut-Agro-Montpellier-CMJN.jpg — Wikipédia">
            <a:extLst>
              <a:ext uri="{FF2B5EF4-FFF2-40B4-BE49-F238E27FC236}">
                <a16:creationId xmlns:a16="http://schemas.microsoft.com/office/drawing/2014/main" id="{0A9FF47B-3B0D-49FD-840E-0E1E30C2A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388" y="163258"/>
            <a:ext cx="2259435" cy="64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6CF8A58-F1A7-4018-854E-C9E10A4533AE}"/>
              </a:ext>
            </a:extLst>
          </p:cNvPr>
          <p:cNvSpPr txBox="1"/>
          <p:nvPr/>
        </p:nvSpPr>
        <p:spPr>
          <a:xfrm>
            <a:off x="9040644" y="4382516"/>
            <a:ext cx="2694978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</a:t>
            </a:r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1959 € + 103 € de Cotisation de vie étudiante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AF2E54BE-B766-48C2-8957-D96E839F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0246" y="6356350"/>
            <a:ext cx="360726" cy="365125"/>
          </a:xfrm>
        </p:spPr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14</a:t>
            </a:fld>
            <a:endParaRPr lang="fr-FR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8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462C34-0ED0-44D9-A5FF-D54B6397A6B9}"/>
              </a:ext>
            </a:extLst>
          </p:cNvPr>
          <p:cNvSpPr/>
          <p:nvPr/>
        </p:nvSpPr>
        <p:spPr>
          <a:xfrm>
            <a:off x="268177" y="245030"/>
            <a:ext cx="9508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CB300"/>
                </a:solidFill>
                <a:latin typeface="All Round Gothic Medium" panose="020B0603020202020104" pitchFamily="34" charset="0"/>
              </a:rPr>
              <a:t>Cursus ingénieur à l’Institut Agro Rennes-Angers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CF443B-EFF6-4305-88F7-E370EF628A1C}"/>
              </a:ext>
            </a:extLst>
          </p:cNvPr>
          <p:cNvSpPr txBox="1"/>
          <p:nvPr/>
        </p:nvSpPr>
        <p:spPr>
          <a:xfrm>
            <a:off x="400844" y="1632924"/>
            <a:ext cx="6304756" cy="4339650"/>
          </a:xfrm>
          <a:prstGeom prst="rect">
            <a:avLst/>
          </a:prstGeom>
          <a:noFill/>
          <a:ln w="25400">
            <a:solidFill>
              <a:srgbClr val="008DD4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6A9E5C"/>
                </a:solidFill>
                <a:latin typeface="All Round Gothic Book" panose="020B0503020202020104" pitchFamily="34" charset="0"/>
              </a:rPr>
              <a:t>Ingénieur Agronome</a:t>
            </a:r>
          </a:p>
          <a:p>
            <a:endParaRPr lang="fr-FR" sz="1600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Rennes</a:t>
            </a:r>
          </a:p>
          <a:p>
            <a:endParaRPr lang="fr-FR" sz="1600" b="1" dirty="0"/>
          </a:p>
          <a:p>
            <a:r>
              <a:rPr lang="fr-FR" sz="1600" b="1" dirty="0"/>
              <a:t>Cursus commun puis choix pour la dernière année parmi les spécialisations suivantes 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Agroecology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Agroéconomie et politiques publiques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Génie de l'environnement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Eau, énergie, climat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Ingénierie des espaces végétalisés urbains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Protection des plantes et environnement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Sciences de l'alimentation et management des entreprises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Sciences et ingénierie du végétal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Sciences et ingénierie en productions animales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Sciences halieutiques et aquacoles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Sciences des données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FC2246-61A4-4BB3-BE21-A3F6D3DB5A8A}"/>
              </a:ext>
            </a:extLst>
          </p:cNvPr>
          <p:cNvSpPr txBox="1"/>
          <p:nvPr/>
        </p:nvSpPr>
        <p:spPr>
          <a:xfrm>
            <a:off x="7125956" y="1198967"/>
            <a:ext cx="4144653" cy="2862322"/>
          </a:xfrm>
          <a:prstGeom prst="rect">
            <a:avLst/>
          </a:prstGeom>
          <a:noFill/>
          <a:ln w="25400">
            <a:solidFill>
              <a:srgbClr val="6A9E5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B39276"/>
                </a:solidFill>
                <a:latin typeface="All Round Gothic Book" panose="020B0503020202020104" pitchFamily="34" charset="0"/>
              </a:rPr>
              <a:t>Ingénieur en Agroalimentaire</a:t>
            </a:r>
          </a:p>
          <a:p>
            <a:pPr algn="r"/>
            <a:endParaRPr lang="fr-FR" sz="1600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Rennes</a:t>
            </a:r>
          </a:p>
          <a:p>
            <a:endParaRPr lang="fr-FR" sz="1600" b="1" dirty="0"/>
          </a:p>
          <a:p>
            <a:r>
              <a:rPr lang="fr-FR" sz="1600" b="1" dirty="0"/>
              <a:t>Cursus commun puis choix pour la dernière année parmi les spécialisations suivantes 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Agroéconomie et politiques publiques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Eau, énergie, climat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Sciences des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Sciences de l'alimentation et management des entreprises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C49E4E-0F9A-4674-99DC-D0B8767417D9}"/>
              </a:ext>
            </a:extLst>
          </p:cNvPr>
          <p:cNvSpPr txBox="1"/>
          <p:nvPr/>
        </p:nvSpPr>
        <p:spPr>
          <a:xfrm>
            <a:off x="6983898" y="5584037"/>
            <a:ext cx="4996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Pour plus de précisions, consultez le site internet de l’Institut Agro Rennes-Angers : </a:t>
            </a:r>
            <a:r>
              <a:rPr lang="fr-FR" sz="1400" dirty="0">
                <a:hlinkClick r:id="rId2"/>
              </a:rPr>
              <a:t>https://www.institut-agro-rennes-angers.fr/formation/ingenieurs</a:t>
            </a:r>
            <a:r>
              <a:rPr lang="fr-FR" sz="1400" dirty="0"/>
              <a:t>  </a:t>
            </a:r>
          </a:p>
        </p:txBody>
      </p:sp>
      <p:pic>
        <p:nvPicPr>
          <p:cNvPr id="9" name="Picture 2" descr="Institut agro Rennes-Angers — Wikipédia">
            <a:extLst>
              <a:ext uri="{FF2B5EF4-FFF2-40B4-BE49-F238E27FC236}">
                <a16:creationId xmlns:a16="http://schemas.microsoft.com/office/drawing/2014/main" id="{1539B98E-E530-454A-9A46-B3F2A001C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929" y="153303"/>
            <a:ext cx="2051894" cy="84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088CF4B6-D576-4FF6-A43C-D69F081D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0246" y="6356350"/>
            <a:ext cx="360726" cy="365125"/>
          </a:xfrm>
        </p:spPr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15</a:t>
            </a:fld>
            <a:endParaRPr lang="fr-FR" dirty="0">
              <a:solidFill>
                <a:srgbClr val="44546A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A080F3-295C-4725-86BD-D01C212F4E13}"/>
              </a:ext>
            </a:extLst>
          </p:cNvPr>
          <p:cNvSpPr txBox="1"/>
          <p:nvPr/>
        </p:nvSpPr>
        <p:spPr>
          <a:xfrm>
            <a:off x="9040644" y="4382516"/>
            <a:ext cx="2694978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</a:t>
            </a:r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1959 € + 103 € de Cotisation de vie étudiante</a:t>
            </a:r>
          </a:p>
        </p:txBody>
      </p:sp>
    </p:spTree>
    <p:extLst>
      <p:ext uri="{BB962C8B-B14F-4D97-AF65-F5344CB8AC3E}">
        <p14:creationId xmlns:p14="http://schemas.microsoft.com/office/powerpoint/2010/main" val="298059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9AB945F-92A1-4325-814E-0B42C8025E29}"/>
              </a:ext>
            </a:extLst>
          </p:cNvPr>
          <p:cNvSpPr txBox="1"/>
          <p:nvPr/>
        </p:nvSpPr>
        <p:spPr>
          <a:xfrm>
            <a:off x="393108" y="1613118"/>
            <a:ext cx="5598580" cy="3631763"/>
          </a:xfrm>
          <a:prstGeom prst="rect">
            <a:avLst/>
          </a:prstGeom>
          <a:noFill/>
          <a:ln w="25400">
            <a:solidFill>
              <a:srgbClr val="9D9EA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8DD4"/>
                </a:solidFill>
                <a:latin typeface="All Round Gothic Book" panose="020B0503020202020104" pitchFamily="34" charset="0"/>
              </a:rPr>
              <a:t>Ingénieur en Horticulture</a:t>
            </a:r>
          </a:p>
          <a:p>
            <a:endParaRPr lang="fr-FR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Angers</a:t>
            </a:r>
          </a:p>
          <a:p>
            <a:endParaRPr lang="fr-FR" sz="1600" b="1" dirty="0"/>
          </a:p>
          <a:p>
            <a:r>
              <a:rPr lang="fr-FR" sz="1600" b="1" dirty="0"/>
              <a:t>Cursus commun puis choix pour la dernière année parmi les spécialisations suivantes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Agrecology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Agroéconomie et politiques publiques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Eau, énergie, climat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Génie de l'environnement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Ingénierie des espaces végétalisés urbains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Protection des plantes et environnement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Sciences et ingénierie du végétal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600" dirty="0">
              <a:latin typeface="All Round Gothic Book" panose="020B05030202020201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F35BFC-EE62-4674-8E93-14238FAC51DA}"/>
              </a:ext>
            </a:extLst>
          </p:cNvPr>
          <p:cNvSpPr txBox="1"/>
          <p:nvPr/>
        </p:nvSpPr>
        <p:spPr>
          <a:xfrm>
            <a:off x="6352253" y="1344798"/>
            <a:ext cx="5446639" cy="3385542"/>
          </a:xfrm>
          <a:prstGeom prst="rect">
            <a:avLst/>
          </a:prstGeom>
          <a:solidFill>
            <a:schemeClr val="bg1"/>
          </a:solidFill>
          <a:ln w="28575">
            <a:solidFill>
              <a:srgbClr val="B3927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006725"/>
                </a:solidFill>
                <a:latin typeface="All Round Gothic Book" panose="020B0503020202020104" pitchFamily="34" charset="0"/>
              </a:rPr>
              <a:t>Ingénieur en Paysage</a:t>
            </a:r>
          </a:p>
          <a:p>
            <a:pPr algn="r"/>
            <a:endParaRPr lang="fr-FR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Angers</a:t>
            </a:r>
          </a:p>
          <a:p>
            <a:endParaRPr lang="fr-FR" sz="1600" b="1" dirty="0"/>
          </a:p>
          <a:p>
            <a:r>
              <a:rPr lang="fr-FR" sz="1600" b="1" dirty="0"/>
              <a:t>Cursus commun puis choix pour la dernière année parmi les spécialisations suivantes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Agroéconomie et politiques publiques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Eau, énergie, climat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Génie de l'environnement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Ingénierie des espaces végétalisés urbains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Paysage : opérationnalité et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Projet de paysage, site et territoire</a:t>
            </a:r>
          </a:p>
          <a:p>
            <a:endParaRPr lang="fr-FR" sz="1600" b="1" dirty="0">
              <a:latin typeface="All Round Gothic Book" panose="020B05030202020201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CBD7D6-A914-4DE5-BFF6-8138F7160A90}"/>
              </a:ext>
            </a:extLst>
          </p:cNvPr>
          <p:cNvSpPr txBox="1"/>
          <p:nvPr/>
        </p:nvSpPr>
        <p:spPr>
          <a:xfrm>
            <a:off x="6135756" y="5500402"/>
            <a:ext cx="582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Pour plus de précisions, consultez le site internet de l’Institut Agro Rennes-Angers : </a:t>
            </a:r>
            <a:r>
              <a:rPr lang="fr-FR" sz="1400" dirty="0">
                <a:hlinkClick r:id="rId2"/>
              </a:rPr>
              <a:t>https://www.institut-agro-rennes-angers.fr/formation/ingenieurs</a:t>
            </a:r>
            <a:r>
              <a:rPr lang="fr-FR" sz="1400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37E781-B55B-4A7F-9AF9-BE241C9BC6C4}"/>
              </a:ext>
            </a:extLst>
          </p:cNvPr>
          <p:cNvSpPr/>
          <p:nvPr/>
        </p:nvSpPr>
        <p:spPr>
          <a:xfrm>
            <a:off x="268177" y="245030"/>
            <a:ext cx="95088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CB300"/>
                </a:solidFill>
                <a:latin typeface="All Round Gothic Medium" panose="020B0603020202020104" pitchFamily="34" charset="0"/>
              </a:rPr>
              <a:t>Cursus ingénieur à l’Institut Agro Rennes-Angers</a:t>
            </a:r>
          </a:p>
          <a:p>
            <a:endParaRPr lang="fr-FR" sz="1600" b="1" dirty="0">
              <a:solidFill>
                <a:schemeClr val="accent1"/>
              </a:solidFill>
              <a:latin typeface="All Round Gothic Medium" panose="020B0603020202020104" pitchFamily="34" charset="0"/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6DA4BAC-A57E-4A5A-98D2-43BC525A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0246" y="6356350"/>
            <a:ext cx="360726" cy="365125"/>
          </a:xfrm>
        </p:spPr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16</a:t>
            </a:fld>
            <a:endParaRPr lang="fr-FR" dirty="0">
              <a:solidFill>
                <a:srgbClr val="44546A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4D88C9-26A7-4B21-894B-F0C2E65F6011}"/>
              </a:ext>
            </a:extLst>
          </p:cNvPr>
          <p:cNvSpPr txBox="1"/>
          <p:nvPr/>
        </p:nvSpPr>
        <p:spPr>
          <a:xfrm>
            <a:off x="497420" y="5405973"/>
            <a:ext cx="2694978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</a:t>
            </a:r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1959 € + 103 € de Cotisation de vie étudiante</a:t>
            </a:r>
          </a:p>
        </p:txBody>
      </p:sp>
      <p:pic>
        <p:nvPicPr>
          <p:cNvPr id="10" name="Picture 2" descr="Institut agro Rennes-Angers — Wikipédia">
            <a:extLst>
              <a:ext uri="{FF2B5EF4-FFF2-40B4-BE49-F238E27FC236}">
                <a16:creationId xmlns:a16="http://schemas.microsoft.com/office/drawing/2014/main" id="{450BA129-F2EC-48D4-AD8B-972F7F41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929" y="153303"/>
            <a:ext cx="2051894" cy="84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0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0CA2D8-78B3-4EC4-A6BC-611EE4E7417B}"/>
              </a:ext>
            </a:extLst>
          </p:cNvPr>
          <p:cNvSpPr/>
          <p:nvPr/>
        </p:nvSpPr>
        <p:spPr>
          <a:xfrm>
            <a:off x="268177" y="245030"/>
            <a:ext cx="882760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04D74"/>
                </a:solidFill>
                <a:latin typeface="All Round Gothic Medium" panose="020B0603020202020104" pitchFamily="34" charset="0"/>
              </a:rPr>
              <a:t>Cursus ingénieur à </a:t>
            </a:r>
            <a:r>
              <a:rPr lang="fr-FR" sz="3600" b="1" dirty="0" err="1">
                <a:solidFill>
                  <a:srgbClr val="004D74"/>
                </a:solidFill>
                <a:latin typeface="All Round Gothic Medium" panose="020B0603020202020104" pitchFamily="34" charset="0"/>
              </a:rPr>
              <a:t>Oniris</a:t>
            </a:r>
            <a:r>
              <a:rPr lang="fr-FR" sz="3600" b="1" dirty="0">
                <a:solidFill>
                  <a:srgbClr val="004D74"/>
                </a:solidFill>
                <a:latin typeface="All Round Gothic Medium" panose="020B0603020202020104" pitchFamily="34" charset="0"/>
              </a:rPr>
              <a:t> </a:t>
            </a:r>
            <a:r>
              <a:rPr lang="fr-FR" sz="3600" b="1" dirty="0" err="1">
                <a:solidFill>
                  <a:srgbClr val="004D74"/>
                </a:solidFill>
                <a:latin typeface="All Round Gothic Medium" panose="020B0603020202020104" pitchFamily="34" charset="0"/>
              </a:rPr>
              <a:t>VetAgroBio</a:t>
            </a:r>
            <a:endParaRPr lang="fr-FR" sz="3600" b="1" dirty="0">
              <a:solidFill>
                <a:srgbClr val="004D74"/>
              </a:solidFill>
              <a:latin typeface="All Round Gothic Medium" panose="020B0603020202020104" pitchFamily="34" charset="0"/>
            </a:endParaRPr>
          </a:p>
          <a:p>
            <a:endParaRPr lang="fr-FR" sz="1600" b="1" dirty="0">
              <a:solidFill>
                <a:schemeClr val="accent1"/>
              </a:solidFill>
              <a:latin typeface="All Round Gothic Medium" panose="020B06030202020201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30CB8E-1698-47A9-8A56-34A49EA30E50}"/>
              </a:ext>
            </a:extLst>
          </p:cNvPr>
          <p:cNvSpPr txBox="1"/>
          <p:nvPr/>
        </p:nvSpPr>
        <p:spPr>
          <a:xfrm>
            <a:off x="3631095" y="1903569"/>
            <a:ext cx="7898296" cy="2492990"/>
          </a:xfrm>
          <a:prstGeom prst="rect">
            <a:avLst/>
          </a:prstGeom>
          <a:noFill/>
          <a:ln w="25400">
            <a:solidFill>
              <a:srgbClr val="9D9EA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008DD4"/>
                </a:solidFill>
                <a:latin typeface="All Round Gothic Book" panose="020B0503020202020104" pitchFamily="34" charset="0"/>
              </a:rPr>
              <a:t>Ingénieur Agroalimentaire</a:t>
            </a:r>
          </a:p>
          <a:p>
            <a:endParaRPr lang="fr-FR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Nantes</a:t>
            </a:r>
            <a:endParaRPr lang="fr-FR" sz="1600" dirty="0"/>
          </a:p>
          <a:p>
            <a:endParaRPr lang="fr-FR" sz="1600" b="1" dirty="0"/>
          </a:p>
          <a:p>
            <a:r>
              <a:rPr lang="fr-FR" sz="1600" b="1" dirty="0"/>
              <a:t>Cursus commun, puis choix pour la dernière année parmi les spécialisations suivantes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VIVALIM : Le vivant au </a:t>
            </a:r>
            <a:r>
              <a:rPr lang="fr-FR" sz="1600" dirty="0" err="1"/>
              <a:t>coeur</a:t>
            </a:r>
            <a:r>
              <a:rPr lang="fr-FR" sz="1600" dirty="0"/>
              <a:t> d'une alimentation de qualité, saine, sûre et durable.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TransitionS</a:t>
            </a:r>
            <a:r>
              <a:rPr lang="fr-FR" sz="1600" dirty="0"/>
              <a:t> : Accompagner les transitions vers un système alimentaire durable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FOOD’S : Formulation - Optimisation Organoleptique - Data 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GENEPI : </a:t>
            </a:r>
            <a:r>
              <a:rPr lang="fr-FR" sz="1600" dirty="0" err="1"/>
              <a:t>GEstioN</a:t>
            </a:r>
            <a:r>
              <a:rPr lang="fr-FR" sz="1600" dirty="0"/>
              <a:t> </a:t>
            </a:r>
            <a:r>
              <a:rPr lang="fr-FR" sz="1600" dirty="0" err="1"/>
              <a:t>EntrePreneuriat</a:t>
            </a:r>
            <a:r>
              <a:rPr lang="fr-FR" sz="1600" dirty="0"/>
              <a:t> Innovation alimentaire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068903-B302-4992-8220-B61603F070A3}"/>
              </a:ext>
            </a:extLst>
          </p:cNvPr>
          <p:cNvSpPr txBox="1"/>
          <p:nvPr/>
        </p:nvSpPr>
        <p:spPr>
          <a:xfrm>
            <a:off x="268177" y="2623452"/>
            <a:ext cx="29949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Pour plus de précisions, consultez le site internet d’</a:t>
            </a:r>
            <a:r>
              <a:rPr lang="fr-FR" sz="1400" dirty="0" err="1"/>
              <a:t>Oniris</a:t>
            </a:r>
            <a:r>
              <a:rPr lang="fr-FR" sz="1400" dirty="0"/>
              <a:t> : </a:t>
            </a:r>
            <a:r>
              <a:rPr lang="fr-FR" sz="1400" dirty="0">
                <a:hlinkClick r:id="rId2"/>
              </a:rPr>
              <a:t>https://www.oniris-nantes.fr/formations/la-formation-ingenieur</a:t>
            </a:r>
            <a:r>
              <a:rPr lang="fr-FR" sz="1400" dirty="0"/>
              <a:t>  </a:t>
            </a:r>
          </a:p>
        </p:txBody>
      </p:sp>
      <p:pic>
        <p:nvPicPr>
          <p:cNvPr id="6" name="Picture 4" descr="Oniris Nantes - YouTube">
            <a:extLst>
              <a:ext uri="{FF2B5EF4-FFF2-40B4-BE49-F238E27FC236}">
                <a16:creationId xmlns:a16="http://schemas.microsoft.com/office/drawing/2014/main" id="{2206231A-151C-48BA-95DB-C430D4323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1" b="13544"/>
          <a:stretch/>
        </p:blipFill>
        <p:spPr bwMode="auto">
          <a:xfrm>
            <a:off x="10531534" y="181748"/>
            <a:ext cx="1283232" cy="8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61FDD44-DEF5-4B9C-A782-D9A236586DA8}"/>
              </a:ext>
            </a:extLst>
          </p:cNvPr>
          <p:cNvSpPr txBox="1"/>
          <p:nvPr/>
        </p:nvSpPr>
        <p:spPr>
          <a:xfrm>
            <a:off x="8842334" y="4960956"/>
            <a:ext cx="2687057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</a:t>
            </a:r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1959 € + 103 € de Cotisation de vie étudiante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D2B6FF65-5328-43CB-ACE8-ADD22DE1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17</a:t>
            </a:fld>
            <a:endParaRPr lang="fr-FR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20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191E9F-8B95-4F16-881E-EA7651B7BCB4}"/>
              </a:ext>
            </a:extLst>
          </p:cNvPr>
          <p:cNvSpPr/>
          <p:nvPr/>
        </p:nvSpPr>
        <p:spPr>
          <a:xfrm>
            <a:off x="268177" y="245030"/>
            <a:ext cx="9508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E9842"/>
                </a:solidFill>
                <a:latin typeface="All Round Gothic Medium" panose="020B0603020202020104" pitchFamily="34" charset="0"/>
              </a:rPr>
              <a:t>Cursus ingénieur à </a:t>
            </a:r>
            <a:r>
              <a:rPr lang="fr-FR" sz="3600" b="1" dirty="0" err="1">
                <a:solidFill>
                  <a:srgbClr val="0E9842"/>
                </a:solidFill>
                <a:latin typeface="All Round Gothic Medium" panose="020B0603020202020104" pitchFamily="34" charset="0"/>
              </a:rPr>
              <a:t>VetAgro</a:t>
            </a:r>
            <a:r>
              <a:rPr lang="fr-FR" sz="3600" b="1" dirty="0">
                <a:solidFill>
                  <a:srgbClr val="0E9842"/>
                </a:solidFill>
                <a:latin typeface="All Round Gothic Medium" panose="020B0603020202020104" pitchFamily="34" charset="0"/>
              </a:rPr>
              <a:t> Sup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BF1869-FFC6-4CD9-80D0-C22D9CCE8764}"/>
              </a:ext>
            </a:extLst>
          </p:cNvPr>
          <p:cNvSpPr txBox="1"/>
          <p:nvPr/>
        </p:nvSpPr>
        <p:spPr>
          <a:xfrm>
            <a:off x="795130" y="1612696"/>
            <a:ext cx="7752520" cy="3108543"/>
          </a:xfrm>
          <a:prstGeom prst="rect">
            <a:avLst/>
          </a:prstGeom>
          <a:noFill/>
          <a:ln w="25400">
            <a:solidFill>
              <a:srgbClr val="6A9E5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B39276"/>
                </a:solidFill>
                <a:latin typeface="All Round Gothic Book" panose="020B0503020202020104" pitchFamily="34" charset="0"/>
              </a:rPr>
              <a:t>Ingénieur agronome</a:t>
            </a:r>
          </a:p>
          <a:p>
            <a:endParaRPr lang="fr-FR" sz="1600" b="1" dirty="0"/>
          </a:p>
          <a:p>
            <a:r>
              <a:rPr lang="fr-FR" sz="1600" b="1" dirty="0"/>
              <a:t>Localisation : Clermont-Ferrand</a:t>
            </a:r>
          </a:p>
          <a:p>
            <a:endParaRPr lang="fr-FR" sz="1600" b="1" dirty="0"/>
          </a:p>
          <a:p>
            <a:r>
              <a:rPr lang="fr-FR" sz="1600" b="1" dirty="0"/>
              <a:t>Cursus commun puis choix pour la dernière année parmi les spécialisations suivantes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A2E : Adapter l’Élevage aux nouveaux Enjeux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AEST : Agriculture Environnement Santé Territoire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Calice : Concevoir et accompagner l'</a:t>
            </a:r>
            <a:r>
              <a:rPr lang="fr-FR" sz="1600" dirty="0" err="1"/>
              <a:t>innov'action</a:t>
            </a:r>
            <a:r>
              <a:rPr lang="fr-FR" sz="1600" dirty="0"/>
              <a:t> en agronomie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EcoTerr</a:t>
            </a:r>
            <a:r>
              <a:rPr lang="fr-FR" sz="1600" dirty="0"/>
              <a:t> : Ingénierie et stratégie du développement éco-territorial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Market</a:t>
            </a:r>
            <a:r>
              <a:rPr lang="fr-FR" sz="1600" dirty="0"/>
              <a:t> : Management commercial et marketing agricoles et alimentaires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Sa’Innov</a:t>
            </a:r>
            <a:r>
              <a:rPr lang="fr-FR" sz="1600" dirty="0"/>
              <a:t> : Sciences agroalimentaires pour l'innovation et la performance</a:t>
            </a:r>
          </a:p>
          <a:p>
            <a:endParaRPr lang="fr-FR" sz="1600" b="1" dirty="0">
              <a:latin typeface="All Round Gothic Book" panose="020B05030202020201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B4BDA6-EF4D-4870-8D38-5751F25CB6DD}"/>
              </a:ext>
            </a:extLst>
          </p:cNvPr>
          <p:cNvSpPr txBox="1"/>
          <p:nvPr/>
        </p:nvSpPr>
        <p:spPr>
          <a:xfrm>
            <a:off x="8547650" y="5049414"/>
            <a:ext cx="3352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Pour plus de précisions, consultez le site internet de </a:t>
            </a:r>
            <a:r>
              <a:rPr lang="fr-FR" sz="1400" dirty="0" err="1"/>
              <a:t>VetAgro</a:t>
            </a:r>
            <a:r>
              <a:rPr lang="fr-FR" sz="1400" dirty="0"/>
              <a:t> Sup : </a:t>
            </a:r>
            <a:r>
              <a:rPr lang="fr-FR" sz="1400" dirty="0">
                <a:hlinkClick r:id="rId2"/>
              </a:rPr>
              <a:t>https://www.vetagro-sup.fr/formations/ingenieur-agronome/deroulement-des-etudes/</a:t>
            </a:r>
            <a:r>
              <a:rPr lang="fr-FR" sz="1400" dirty="0"/>
              <a:t>  </a:t>
            </a:r>
          </a:p>
        </p:txBody>
      </p:sp>
      <p:pic>
        <p:nvPicPr>
          <p:cNvPr id="6" name="Picture 2" descr="Institut national d'enseignement supérieur et de recherche en alimentation,  santé animale, sciences agronomiques et de l'environnement — Wikipédia">
            <a:extLst>
              <a:ext uri="{FF2B5EF4-FFF2-40B4-BE49-F238E27FC236}">
                <a16:creationId xmlns:a16="http://schemas.microsoft.com/office/drawing/2014/main" id="{00C02D4F-F23F-41A5-AF4D-3E39F016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47" y="245030"/>
            <a:ext cx="830903" cy="110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48FFC2F-ABBF-4CCA-9E67-24DA140737EC}"/>
              </a:ext>
            </a:extLst>
          </p:cNvPr>
          <p:cNvSpPr txBox="1"/>
          <p:nvPr/>
        </p:nvSpPr>
        <p:spPr>
          <a:xfrm>
            <a:off x="795130" y="5188766"/>
            <a:ext cx="2691339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</a:t>
            </a:r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1959 € + 103 € de Cotisation de vie étudiante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D6AD11FD-4268-4BD2-8C60-46993019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18</a:t>
            </a:fld>
            <a:endParaRPr lang="fr-FR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8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A965CC56-4D06-5622-0593-4D1A1CE7CFCB}"/>
              </a:ext>
            </a:extLst>
          </p:cNvPr>
          <p:cNvSpPr txBox="1">
            <a:spLocks/>
          </p:cNvSpPr>
          <p:nvPr/>
        </p:nvSpPr>
        <p:spPr>
          <a:xfrm>
            <a:off x="1134325" y="1189888"/>
            <a:ext cx="9923347" cy="751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-64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+mj-lt"/>
              <a:buAutoNum type="arabicPeriod" startAt="2"/>
              <a:defRPr sz="6000" kern="1200">
                <a:solidFill>
                  <a:schemeClr val="tx1"/>
                </a:solidFill>
                <a:latin typeface="FSP DEMO - ll Rnd Gthc Bld" panose="020B0803020202020104" pitchFamily="34" charset="77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fr-FR" sz="4500" b="1" dirty="0">
                <a:solidFill>
                  <a:srgbClr val="0E9842"/>
                </a:solidFill>
                <a:latin typeface="All Round Gothic Book" panose="020B0503020202020104" pitchFamily="34" charset="0"/>
              </a:rPr>
              <a:t>Présentation des cursus ingénieur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C1ACD13-7AD3-439E-810B-D3C07B0768C7}"/>
              </a:ext>
            </a:extLst>
          </p:cNvPr>
          <p:cNvSpPr txBox="1"/>
          <p:nvPr/>
        </p:nvSpPr>
        <p:spPr>
          <a:xfrm>
            <a:off x="2041214" y="2156770"/>
            <a:ext cx="8109568" cy="2942857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44546A"/>
                </a:solidFill>
              </a:rPr>
              <a:t>AgroParisTech (p.4)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44546A"/>
                </a:solidFill>
              </a:rPr>
              <a:t>Bordeaux Sciences Agro (p.7)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44546A"/>
                </a:solidFill>
              </a:rPr>
              <a:t>ENGEES (p.8)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44546A"/>
                </a:solidFill>
              </a:rPr>
              <a:t>ENSAIA (p.9)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2000" dirty="0" err="1">
                <a:solidFill>
                  <a:srgbClr val="44546A"/>
                </a:solidFill>
              </a:rPr>
              <a:t>AgroToulouse</a:t>
            </a:r>
            <a:r>
              <a:rPr lang="fr-FR" sz="2000" dirty="0">
                <a:solidFill>
                  <a:srgbClr val="44546A"/>
                </a:solidFill>
              </a:rPr>
              <a:t> (anciennement ENSAT) (p.11)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44546A"/>
                </a:solidFill>
              </a:rPr>
              <a:t>ENSTIB (p.12)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44546A"/>
                </a:solidFill>
              </a:rPr>
              <a:t>Institut Agro Dijon (p.13)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44546A"/>
                </a:solidFill>
              </a:rPr>
              <a:t>Institut Agro Montpellier (p.14)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44546A"/>
                </a:solidFill>
              </a:rPr>
              <a:t>Institut Agro Rennes-Angers (p.15)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2000" dirty="0" err="1">
                <a:solidFill>
                  <a:srgbClr val="44546A"/>
                </a:solidFill>
              </a:rPr>
              <a:t>Oniris</a:t>
            </a:r>
            <a:r>
              <a:rPr lang="fr-FR" sz="2000" dirty="0">
                <a:solidFill>
                  <a:srgbClr val="44546A"/>
                </a:solidFill>
              </a:rPr>
              <a:t> </a:t>
            </a:r>
            <a:r>
              <a:rPr lang="fr-FR" sz="2000" dirty="0" err="1">
                <a:solidFill>
                  <a:srgbClr val="44546A"/>
                </a:solidFill>
              </a:rPr>
              <a:t>VetAgroBio</a:t>
            </a:r>
            <a:r>
              <a:rPr lang="fr-FR" sz="2000" dirty="0">
                <a:solidFill>
                  <a:srgbClr val="44546A"/>
                </a:solidFill>
              </a:rPr>
              <a:t> (p.17)</a:t>
            </a:r>
          </a:p>
          <a:p>
            <a:pPr marL="342900" indent="-3429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44546A"/>
                </a:solidFill>
              </a:rPr>
              <a:t>VetAgro Sup (p.18)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15993E-F12B-4B12-9736-8FBBFD44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801" y="6356350"/>
            <a:ext cx="229997" cy="365125"/>
          </a:xfrm>
        </p:spPr>
        <p:txBody>
          <a:bodyPr/>
          <a:lstStyle/>
          <a:p>
            <a:fld id="{3D50ADFF-8696-488A-8F33-5D0CF82A4E4D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7CC042-3318-4EC3-9745-0F3F5420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12409" y="6091557"/>
            <a:ext cx="749088" cy="4117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2FD447F-3D4A-4D51-9C5C-2F4E3F830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30191" y="6065912"/>
            <a:ext cx="1302933" cy="3483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ED638B-368F-401C-804E-3F114F7C2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62442" y="6021631"/>
            <a:ext cx="785222" cy="7852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8596218-8F5E-4B59-82E4-28FBF58BF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09095" y="6043147"/>
            <a:ext cx="1097154" cy="443580"/>
          </a:xfrm>
          <a:prstGeom prst="rect">
            <a:avLst/>
          </a:prstGeom>
        </p:spPr>
      </p:pic>
      <p:pic>
        <p:nvPicPr>
          <p:cNvPr id="9" name="Picture 4" descr="AgroParisTech">
            <a:extLst>
              <a:ext uri="{FF2B5EF4-FFF2-40B4-BE49-F238E27FC236}">
                <a16:creationId xmlns:a16="http://schemas.microsoft.com/office/drawing/2014/main" id="{CECBB9EE-F511-4F57-8957-EBA515CD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9665" t="9395" r="43550" b="23390"/>
          <a:stretch/>
        </p:blipFill>
        <p:spPr bwMode="auto">
          <a:xfrm>
            <a:off x="1546160" y="6007643"/>
            <a:ext cx="1037886" cy="494489"/>
          </a:xfrm>
          <a:prstGeom prst="rect">
            <a:avLst/>
          </a:prstGeom>
          <a:noFill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6C2CC60-F017-47FD-A7F8-4EDB13243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115346" y="6093657"/>
            <a:ext cx="1049008" cy="372211"/>
          </a:xfrm>
          <a:prstGeom prst="rect">
            <a:avLst/>
          </a:prstGeom>
        </p:spPr>
      </p:pic>
      <p:pic>
        <p:nvPicPr>
          <p:cNvPr id="12" name="Picture 2" descr="L'ENGEES affirme son identité : nouveau logo et nouvelle charte graphique -  ENGEES - Strasbourg">
            <a:extLst>
              <a:ext uri="{FF2B5EF4-FFF2-40B4-BE49-F238E27FC236}">
                <a16:creationId xmlns:a16="http://schemas.microsoft.com/office/drawing/2014/main" id="{9F0FA270-BE51-4788-AECA-AAEA11DBB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865" y="6118816"/>
            <a:ext cx="642260" cy="4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NSAIA">
            <a:extLst>
              <a:ext uri="{FF2B5EF4-FFF2-40B4-BE49-F238E27FC236}">
                <a16:creationId xmlns:a16="http://schemas.microsoft.com/office/drawing/2014/main" id="{F95859E2-D79F-41C3-ABBE-D510A2D1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25" y="6033532"/>
            <a:ext cx="855364" cy="59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1E2185D-AA7A-4B13-A5B3-1CC1EDD035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43" y="6101633"/>
            <a:ext cx="971735" cy="39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2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97073D-DA95-0BEF-4324-63D799CB1DA0}"/>
              </a:ext>
            </a:extLst>
          </p:cNvPr>
          <p:cNvSpPr txBox="1"/>
          <p:nvPr/>
        </p:nvSpPr>
        <p:spPr>
          <a:xfrm>
            <a:off x="1109269" y="2090544"/>
            <a:ext cx="10393960" cy="3549003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008DD4"/>
                </a:solidFill>
              </a:rPr>
              <a:t>Frais de scolarité pour l’année universitaire 2024-2025 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Etablissements sous tutelle du Ministère de l’agriculture et de l’alimentation (AgroParisTech, Bordeaux Sciences Agro, ENGEES, Institut Agro, ONIRIS </a:t>
            </a:r>
            <a:r>
              <a:rPr lang="fr-FR" dirty="0" err="1"/>
              <a:t>VetAgroBio</a:t>
            </a:r>
            <a:r>
              <a:rPr lang="fr-FR" dirty="0"/>
              <a:t>, VetAgro Sup) : </a:t>
            </a:r>
            <a:r>
              <a:rPr lang="fr-FR" b="1" dirty="0">
                <a:solidFill>
                  <a:srgbClr val="0077BC"/>
                </a:solidFill>
              </a:rPr>
              <a:t>1959 € + 103 € </a:t>
            </a:r>
            <a:r>
              <a:rPr lang="fr-FR" dirty="0"/>
              <a:t>de Cotisation de vie étudiante et campus (CVEC)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err="1"/>
              <a:t>AgroToulouse</a:t>
            </a:r>
            <a:r>
              <a:rPr lang="fr-FR" dirty="0"/>
              <a:t> – ENSAT : </a:t>
            </a:r>
            <a:r>
              <a:rPr lang="fr-FR" b="1" dirty="0">
                <a:solidFill>
                  <a:srgbClr val="0077BC"/>
                </a:solidFill>
              </a:rPr>
              <a:t>600 à 700 € + 103 € </a:t>
            </a:r>
            <a:r>
              <a:rPr lang="fr-FR" dirty="0"/>
              <a:t>de CVEC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Etablissements relevant de l’Université de Lorraine (ENSAIA, ENSTIB) : </a:t>
            </a:r>
            <a:r>
              <a:rPr lang="fr-FR" b="1" dirty="0">
                <a:solidFill>
                  <a:srgbClr val="0077BC"/>
                </a:solidFill>
              </a:rPr>
              <a:t>3 879 € + 103 € </a:t>
            </a:r>
            <a:r>
              <a:rPr lang="fr-FR" dirty="0"/>
              <a:t>de CVEC</a:t>
            </a:r>
          </a:p>
          <a:p>
            <a:r>
              <a:rPr lang="fr-FR" sz="2000" b="1" u="sng" dirty="0"/>
              <a:t>Ces montants sont susceptibles d’évoluer à la rentrée 2025. </a:t>
            </a:r>
          </a:p>
          <a:p>
            <a:endParaRPr lang="fr-FR" dirty="0"/>
          </a:p>
          <a:p>
            <a:r>
              <a:rPr lang="fr-FR" dirty="0"/>
              <a:t>Une estimation du coût de la vie en France peut être consultée sur le site de Campus France : </a:t>
            </a:r>
            <a:r>
              <a:rPr lang="fr-FR" dirty="0">
                <a:hlinkClick r:id="rId2"/>
              </a:rPr>
              <a:t>https://www.campusfrance.org/fr/preparer-budget-etudiant-France</a:t>
            </a:r>
            <a:r>
              <a:rPr lang="fr-FR" dirty="0"/>
              <a:t> </a:t>
            </a:r>
            <a:endParaRPr lang="fr-FR" dirty="0">
              <a:solidFill>
                <a:srgbClr val="5D5C5C"/>
              </a:solidFill>
              <a:effectLst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30DC548-1552-42D8-829C-EEDE89633F9C}"/>
              </a:ext>
            </a:extLst>
          </p:cNvPr>
          <p:cNvSpPr txBox="1">
            <a:spLocks/>
          </p:cNvSpPr>
          <p:nvPr/>
        </p:nvSpPr>
        <p:spPr>
          <a:xfrm>
            <a:off x="3366571" y="1189888"/>
            <a:ext cx="5458857" cy="751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-64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+mj-lt"/>
              <a:buAutoNum type="arabicPeriod" startAt="2"/>
              <a:defRPr sz="6000" kern="1200">
                <a:solidFill>
                  <a:schemeClr val="tx1"/>
                </a:solidFill>
                <a:latin typeface="FSP DEMO - ll Rnd Gthc Bld" panose="020B0803020202020104" pitchFamily="34" charset="77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fr-FR" sz="4500" b="1" dirty="0">
                <a:solidFill>
                  <a:srgbClr val="44546A"/>
                </a:solidFill>
                <a:latin typeface="All Round Gothic Book" panose="020B0503020202020104" pitchFamily="34" charset="0"/>
              </a:rPr>
              <a:t>Frais d’inscription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E82FACB3-81B7-4329-9D33-D5D7EADF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801" y="6356350"/>
            <a:ext cx="229997" cy="365125"/>
          </a:xfrm>
        </p:spPr>
        <p:txBody>
          <a:bodyPr/>
          <a:lstStyle/>
          <a:p>
            <a:fld id="{3D50ADFF-8696-488A-8F33-5D0CF82A4E4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CF55C2-70BA-4E68-8D36-60668FBE2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12409" y="6091557"/>
            <a:ext cx="749088" cy="4117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BFCF87-CFE7-49D9-82CA-986D17F3D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130191" y="6065912"/>
            <a:ext cx="1302933" cy="3483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90CDEF-3B0A-41AE-98E0-0D4790CDA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62442" y="6021631"/>
            <a:ext cx="785222" cy="7852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9B670A-C279-48A3-BC7C-CE8494184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209095" y="6043147"/>
            <a:ext cx="1097154" cy="443580"/>
          </a:xfrm>
          <a:prstGeom prst="rect">
            <a:avLst/>
          </a:prstGeom>
        </p:spPr>
      </p:pic>
      <p:pic>
        <p:nvPicPr>
          <p:cNvPr id="10" name="Picture 4" descr="AgroParisTech">
            <a:extLst>
              <a:ext uri="{FF2B5EF4-FFF2-40B4-BE49-F238E27FC236}">
                <a16:creationId xmlns:a16="http://schemas.microsoft.com/office/drawing/2014/main" id="{CBE1D035-5FC9-4972-9496-A7A8A6A8C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9665" t="9395" r="43550" b="23390"/>
          <a:stretch/>
        </p:blipFill>
        <p:spPr bwMode="auto">
          <a:xfrm>
            <a:off x="1546160" y="6007643"/>
            <a:ext cx="1037886" cy="494489"/>
          </a:xfrm>
          <a:prstGeom prst="rect">
            <a:avLst/>
          </a:prstGeom>
          <a:noFill/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8193930-A4BB-4B4F-AA2D-4FFBBE842A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115346" y="6093657"/>
            <a:ext cx="1049008" cy="372211"/>
          </a:xfrm>
          <a:prstGeom prst="rect">
            <a:avLst/>
          </a:prstGeom>
        </p:spPr>
      </p:pic>
      <p:pic>
        <p:nvPicPr>
          <p:cNvPr id="14" name="Picture 2" descr="L'ENGEES affirme son identité : nouveau logo et nouvelle charte graphique -  ENGEES - Strasbourg">
            <a:extLst>
              <a:ext uri="{FF2B5EF4-FFF2-40B4-BE49-F238E27FC236}">
                <a16:creationId xmlns:a16="http://schemas.microsoft.com/office/drawing/2014/main" id="{27C6A36C-CC8B-45E6-90A0-BC146DF08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865" y="6118816"/>
            <a:ext cx="642260" cy="4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NSAIA">
            <a:extLst>
              <a:ext uri="{FF2B5EF4-FFF2-40B4-BE49-F238E27FC236}">
                <a16:creationId xmlns:a16="http://schemas.microsoft.com/office/drawing/2014/main" id="{EBABB4E3-3608-48AA-99E9-4CF41A65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25" y="6033532"/>
            <a:ext cx="855364" cy="59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5F4CD9B-7BAA-471C-9CB4-10F2A071C8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43" y="6101633"/>
            <a:ext cx="971735" cy="39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4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54D57C-3A31-41BA-8D2B-92AF66D905A1}"/>
              </a:ext>
            </a:extLst>
          </p:cNvPr>
          <p:cNvSpPr/>
          <p:nvPr/>
        </p:nvSpPr>
        <p:spPr>
          <a:xfrm>
            <a:off x="268177" y="245030"/>
            <a:ext cx="810253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tx2"/>
                </a:solidFill>
                <a:latin typeface="All Round Gothic Medium" panose="020B0603020202020104" pitchFamily="34" charset="0"/>
              </a:rPr>
              <a:t>Cursus ingénieur à AgroParisTech</a:t>
            </a:r>
          </a:p>
          <a:p>
            <a:r>
              <a:rPr lang="fr-FR" sz="1600" b="1" dirty="0">
                <a:solidFill>
                  <a:schemeClr val="accent1"/>
                </a:solidFill>
                <a:latin typeface="All Round Gothic Medium" panose="020B0603020202020104" pitchFamily="34" charset="0"/>
              </a:rPr>
              <a:t>2</a:t>
            </a:r>
            <a:r>
              <a:rPr lang="fr-FR" sz="1600" b="1" baseline="30000" dirty="0">
                <a:solidFill>
                  <a:schemeClr val="accent1"/>
                </a:solidFill>
                <a:latin typeface="All Round Gothic Medium" panose="020B0603020202020104" pitchFamily="34" charset="0"/>
              </a:rPr>
              <a:t>e</a:t>
            </a:r>
            <a:r>
              <a:rPr lang="fr-FR" sz="1600" b="1" dirty="0">
                <a:solidFill>
                  <a:schemeClr val="accent1"/>
                </a:solidFill>
                <a:latin typeface="All Round Gothic Medium" panose="020B0603020202020104" pitchFamily="34" charset="0"/>
              </a:rPr>
              <a:t> année : 4 domaines de spécialisation au choix</a:t>
            </a:r>
          </a:p>
        </p:txBody>
      </p:sp>
      <p:pic>
        <p:nvPicPr>
          <p:cNvPr id="3" name="Picture 2" descr="AgroParisTech">
            <a:extLst>
              <a:ext uri="{FF2B5EF4-FFF2-40B4-BE49-F238E27FC236}">
                <a16:creationId xmlns:a16="http://schemas.microsoft.com/office/drawing/2014/main" id="{4818FD58-4D6D-40B6-81AC-24662A790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66" y="97908"/>
            <a:ext cx="3000334" cy="99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FF0E3E3-F304-4B2C-8D02-63ADA6A106C4}"/>
              </a:ext>
            </a:extLst>
          </p:cNvPr>
          <p:cNvSpPr txBox="1"/>
          <p:nvPr/>
        </p:nvSpPr>
        <p:spPr>
          <a:xfrm>
            <a:off x="620484" y="1313949"/>
            <a:ext cx="4880598" cy="3970318"/>
          </a:xfrm>
          <a:prstGeom prst="rect">
            <a:avLst/>
          </a:prstGeom>
          <a:noFill/>
          <a:ln w="25400">
            <a:solidFill>
              <a:srgbClr val="008DD4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6A9E5C"/>
                </a:solidFill>
                <a:latin typeface="All Round Gothic Book" panose="020B0503020202020104" pitchFamily="34" charset="0"/>
              </a:rPr>
              <a:t>Domaine 1 : Productions, filières, territoires pour le développement durable </a:t>
            </a:r>
          </a:p>
          <a:p>
            <a:endParaRPr lang="fr-FR" sz="1600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Palaiseau </a:t>
            </a:r>
            <a:r>
              <a:rPr lang="fr-FR" sz="1600" dirty="0"/>
              <a:t>ou</a:t>
            </a:r>
            <a:r>
              <a:rPr lang="fr-FR" sz="1600" b="1" dirty="0"/>
              <a:t> Nancy </a:t>
            </a:r>
            <a:r>
              <a:rPr lang="fr-FR" sz="1600" dirty="0"/>
              <a:t>pour le D1 orienté forêt</a:t>
            </a:r>
          </a:p>
          <a:p>
            <a:endParaRPr lang="fr-FR" sz="1600" b="1" dirty="0"/>
          </a:p>
          <a:p>
            <a:r>
              <a:rPr lang="fr-FR" sz="1600" b="1" dirty="0"/>
              <a:t>Périmètre 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Conception, évaluation et gestion des écosystèmes agronomiques et forestiers pour une production durable de ressources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Interactions composantes biophysiques, biotechniques et socio-économiques à différents niveaux d’échelle, dans une optique de durabilité et d’innovation.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683E40-48D5-4F8B-B457-DDF2F05B9C59}"/>
              </a:ext>
            </a:extLst>
          </p:cNvPr>
          <p:cNvSpPr txBox="1"/>
          <p:nvPr/>
        </p:nvSpPr>
        <p:spPr>
          <a:xfrm>
            <a:off x="5812538" y="1861431"/>
            <a:ext cx="5545917" cy="3724096"/>
          </a:xfrm>
          <a:prstGeom prst="rect">
            <a:avLst/>
          </a:prstGeom>
          <a:noFill/>
          <a:ln w="25400">
            <a:solidFill>
              <a:srgbClr val="6A9E5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B39276"/>
                </a:solidFill>
                <a:latin typeface="All Round Gothic Book" panose="020B0503020202020104" pitchFamily="34" charset="0"/>
              </a:rPr>
              <a:t>Domaine 2 : Ingénierie des aliments biomolécules et énergie</a:t>
            </a:r>
          </a:p>
          <a:p>
            <a:endParaRPr lang="fr-FR" sz="2000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Palaiseau</a:t>
            </a:r>
          </a:p>
          <a:p>
            <a:endParaRPr lang="fr-FR" sz="1600" b="1" dirty="0"/>
          </a:p>
          <a:p>
            <a:r>
              <a:rPr lang="fr-FR" sz="1600" b="1" dirty="0"/>
              <a:t>Périmètre 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Processus de transformations alimentaires et non alimentaires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Large gamme de produits intermédiaires et finis : ingrédients, auxiliaires technologiques, synthons, bois d’œuvre, papier et matériaux, emballages, énergie, aliments, produits cosmétiques, produits pharmaceutiques, eau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Systèmes économiques et sociaux dans lesquels, et pour lesquels, ces produits sont fabriqués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922BE7-C836-4C87-ADC2-0F56799B3A02}"/>
              </a:ext>
            </a:extLst>
          </p:cNvPr>
          <p:cNvSpPr txBox="1"/>
          <p:nvPr/>
        </p:nvSpPr>
        <p:spPr>
          <a:xfrm>
            <a:off x="5544217" y="5709755"/>
            <a:ext cx="581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Pour plus de précisions, consultez le site internet AgroParisTech : </a:t>
            </a:r>
            <a:r>
              <a:rPr lang="fr-FR" sz="1400" u="sng" dirty="0">
                <a:hlinkClick r:id="rId3"/>
              </a:rPr>
              <a:t>https://www.agroparistech.fr/formations-ingenieur</a:t>
            </a:r>
            <a:r>
              <a:rPr lang="fr-FR" sz="1400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ED5DF0-8616-4D17-91E5-BDC624533428}"/>
              </a:ext>
            </a:extLst>
          </p:cNvPr>
          <p:cNvSpPr txBox="1"/>
          <p:nvPr/>
        </p:nvSpPr>
        <p:spPr>
          <a:xfrm>
            <a:off x="268177" y="5460635"/>
            <a:ext cx="2716696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</a:t>
            </a:r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1959 € + 103 € de Cotisation de vie étudiante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5D26B33-ECBC-4657-93E2-D4631B23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0246" y="6356350"/>
            <a:ext cx="263553" cy="365125"/>
          </a:xfrm>
        </p:spPr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4</a:t>
            </a:fld>
            <a:endParaRPr lang="fr-FR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7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5D26B33-ECBC-4657-93E2-D4631B23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0246" y="6356350"/>
            <a:ext cx="263553" cy="365125"/>
          </a:xfrm>
        </p:spPr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5</a:t>
            </a:fld>
            <a:endParaRPr lang="fr-FR" dirty="0">
              <a:solidFill>
                <a:srgbClr val="44546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8CC535-30FC-4682-8B03-6A294F7403DD}"/>
              </a:ext>
            </a:extLst>
          </p:cNvPr>
          <p:cNvSpPr/>
          <p:nvPr/>
        </p:nvSpPr>
        <p:spPr>
          <a:xfrm>
            <a:off x="268177" y="245030"/>
            <a:ext cx="810253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tx2"/>
                </a:solidFill>
                <a:latin typeface="All Round Gothic Medium" panose="020B0603020202020104" pitchFamily="34" charset="0"/>
              </a:rPr>
              <a:t>Cursus ingénieur à AgroParisTech</a:t>
            </a:r>
          </a:p>
          <a:p>
            <a:r>
              <a:rPr lang="fr-FR" sz="1600" b="1" dirty="0">
                <a:solidFill>
                  <a:schemeClr val="accent1"/>
                </a:solidFill>
                <a:latin typeface="All Round Gothic Medium" panose="020B0603020202020104" pitchFamily="34" charset="0"/>
              </a:rPr>
              <a:t>2</a:t>
            </a:r>
            <a:r>
              <a:rPr lang="fr-FR" sz="1600" b="1" baseline="30000" dirty="0">
                <a:solidFill>
                  <a:schemeClr val="accent1"/>
                </a:solidFill>
                <a:latin typeface="All Round Gothic Medium" panose="020B0603020202020104" pitchFamily="34" charset="0"/>
              </a:rPr>
              <a:t>e</a:t>
            </a:r>
            <a:r>
              <a:rPr lang="fr-FR" sz="1600" b="1" dirty="0">
                <a:solidFill>
                  <a:schemeClr val="accent1"/>
                </a:solidFill>
                <a:latin typeface="All Round Gothic Medium" panose="020B0603020202020104" pitchFamily="34" charset="0"/>
              </a:rPr>
              <a:t> année : 4 domaines de spécialisation au choix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177D8A-F1F3-4D90-A431-6E2B70F35C43}"/>
              </a:ext>
            </a:extLst>
          </p:cNvPr>
          <p:cNvSpPr txBox="1"/>
          <p:nvPr/>
        </p:nvSpPr>
        <p:spPr>
          <a:xfrm>
            <a:off x="422922" y="1281629"/>
            <a:ext cx="5598580" cy="3447098"/>
          </a:xfrm>
          <a:prstGeom prst="rect">
            <a:avLst/>
          </a:prstGeom>
          <a:noFill/>
          <a:ln w="25400">
            <a:solidFill>
              <a:srgbClr val="9D9EA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8DD4"/>
                </a:solidFill>
                <a:latin typeface="All Round Gothic Book" panose="020B0503020202020104" pitchFamily="34" charset="0"/>
              </a:rPr>
              <a:t>Domaine 3 : Gestion et ingénierie de l’environnement</a:t>
            </a:r>
          </a:p>
          <a:p>
            <a:endParaRPr lang="fr-FR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Palaiseau</a:t>
            </a:r>
            <a:r>
              <a:rPr lang="fr-FR" sz="1600" dirty="0"/>
              <a:t> ou </a:t>
            </a:r>
            <a:r>
              <a:rPr lang="fr-FR" sz="1600" b="1" dirty="0"/>
              <a:t>Nancy</a:t>
            </a:r>
            <a:r>
              <a:rPr lang="fr-FR" sz="1600" dirty="0"/>
              <a:t> pour le D3 orienté milieux naturels</a:t>
            </a:r>
          </a:p>
          <a:p>
            <a:endParaRPr lang="fr-FR" sz="1600" b="1" dirty="0"/>
          </a:p>
          <a:p>
            <a:r>
              <a:rPr lang="fr-FR" sz="1600" b="1" dirty="0"/>
              <a:t>Périmètre 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dirty="0"/>
              <a:t>Gestion et ingénierie des milieux naturels et des paysages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dirty="0"/>
              <a:t>Gestion et ingénierie des ressources naturelles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dirty="0"/>
              <a:t>Evaluation et gestion des risques naturels et des risques de pollution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dirty="0"/>
              <a:t>Adaptation et limitation du changement climatique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dirty="0"/>
              <a:t>Éco-conception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10F29B-346F-4CE3-8389-F3028DF9A34F}"/>
              </a:ext>
            </a:extLst>
          </p:cNvPr>
          <p:cNvSpPr txBox="1"/>
          <p:nvPr/>
        </p:nvSpPr>
        <p:spPr>
          <a:xfrm>
            <a:off x="6322439" y="2069454"/>
            <a:ext cx="5446639" cy="3447098"/>
          </a:xfrm>
          <a:prstGeom prst="rect">
            <a:avLst/>
          </a:prstGeom>
          <a:solidFill>
            <a:schemeClr val="bg1"/>
          </a:solidFill>
          <a:ln w="28575">
            <a:solidFill>
              <a:srgbClr val="B3927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006725"/>
                </a:solidFill>
                <a:latin typeface="All Round Gothic Book" panose="020B0503020202020104" pitchFamily="34" charset="0"/>
              </a:rPr>
              <a:t>Domaine 4 : Ingénierie et santé : Homme, bioproduits, environnement</a:t>
            </a:r>
          </a:p>
          <a:p>
            <a:pPr algn="r"/>
            <a:endParaRPr lang="fr-FR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Palaiseau</a:t>
            </a:r>
          </a:p>
          <a:p>
            <a:pPr algn="r"/>
            <a:endParaRPr lang="fr-FR" sz="1600" b="1" dirty="0"/>
          </a:p>
          <a:p>
            <a:r>
              <a:rPr lang="fr-FR" sz="1600" b="1" dirty="0"/>
              <a:t>Périmètre 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Santé humaine (« homme sain »)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Un axe « Produits » : moyens d’action sur les étapes de production/ transformation modifiant la qualité des produits obtenus (dans une optique santé)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Un axe « Environnement » : moyens d’action permettant de moduler les effets de l’environnement sur la santé de l’homme</a:t>
            </a:r>
          </a:p>
        </p:txBody>
      </p:sp>
      <p:pic>
        <p:nvPicPr>
          <p:cNvPr id="13" name="Picture 2" descr="AgroParisTech">
            <a:extLst>
              <a:ext uri="{FF2B5EF4-FFF2-40B4-BE49-F238E27FC236}">
                <a16:creationId xmlns:a16="http://schemas.microsoft.com/office/drawing/2014/main" id="{CE983C5B-AA1E-44CF-B4B1-3347F660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66" y="97908"/>
            <a:ext cx="3000334" cy="99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D3C510D-55E7-4279-85E9-9356B53E9DB0}"/>
              </a:ext>
            </a:extLst>
          </p:cNvPr>
          <p:cNvSpPr txBox="1"/>
          <p:nvPr/>
        </p:nvSpPr>
        <p:spPr>
          <a:xfrm>
            <a:off x="5544217" y="5709755"/>
            <a:ext cx="581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Pour plus de précisions, consultez le site internet AgroParisTech : </a:t>
            </a:r>
            <a:r>
              <a:rPr lang="fr-FR" sz="1400" u="sng" dirty="0">
                <a:hlinkClick r:id="rId3"/>
              </a:rPr>
              <a:t>https://www.agroparistech.fr/formations-ingenieur</a:t>
            </a:r>
            <a:r>
              <a:rPr lang="fr-FR" sz="1400" dirty="0"/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51489B-DAAB-4D5E-AFF9-2DE979F64D9F}"/>
              </a:ext>
            </a:extLst>
          </p:cNvPr>
          <p:cNvSpPr txBox="1"/>
          <p:nvPr/>
        </p:nvSpPr>
        <p:spPr>
          <a:xfrm>
            <a:off x="268177" y="5460635"/>
            <a:ext cx="2716696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</a:t>
            </a:r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1959 € + 103 € de Cotisation de vie étudiante</a:t>
            </a:r>
          </a:p>
        </p:txBody>
      </p:sp>
    </p:spTree>
    <p:extLst>
      <p:ext uri="{BB962C8B-B14F-4D97-AF65-F5344CB8AC3E}">
        <p14:creationId xmlns:p14="http://schemas.microsoft.com/office/powerpoint/2010/main" val="291122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5D26B33-ECBC-4657-93E2-D4631B23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0246" y="6356350"/>
            <a:ext cx="263553" cy="365125"/>
          </a:xfrm>
        </p:spPr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6</a:t>
            </a:fld>
            <a:endParaRPr lang="fr-FR" dirty="0">
              <a:solidFill>
                <a:srgbClr val="4454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640506-2BAA-4E93-AB97-7B5DF82FCD94}"/>
              </a:ext>
            </a:extLst>
          </p:cNvPr>
          <p:cNvSpPr/>
          <p:nvPr/>
        </p:nvSpPr>
        <p:spPr>
          <a:xfrm>
            <a:off x="268177" y="245030"/>
            <a:ext cx="810253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tx2"/>
                </a:solidFill>
                <a:latin typeface="All Round Gothic Medium" panose="020B0603020202020104" pitchFamily="34" charset="0"/>
              </a:rPr>
              <a:t>Cursus ingénieur à AgroParisTech</a:t>
            </a:r>
          </a:p>
          <a:p>
            <a:r>
              <a:rPr lang="fr-FR" sz="1600" b="1" dirty="0">
                <a:solidFill>
                  <a:schemeClr val="accent1"/>
                </a:solidFill>
                <a:latin typeface="All Round Gothic Medium" panose="020B0603020202020104" pitchFamily="34" charset="0"/>
              </a:rPr>
              <a:t>3</a:t>
            </a:r>
            <a:r>
              <a:rPr lang="fr-FR" sz="1600" b="1" baseline="30000" dirty="0">
                <a:solidFill>
                  <a:schemeClr val="accent1"/>
                </a:solidFill>
                <a:latin typeface="All Round Gothic Medium" panose="020B0603020202020104" pitchFamily="34" charset="0"/>
              </a:rPr>
              <a:t>e</a:t>
            </a:r>
            <a:r>
              <a:rPr lang="fr-FR" sz="1600" b="1" dirty="0">
                <a:solidFill>
                  <a:schemeClr val="accent1"/>
                </a:solidFill>
                <a:latin typeface="All Round Gothic Medium" panose="020B0603020202020104" pitchFamily="34" charset="0"/>
              </a:rPr>
              <a:t> année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DADE20-BEC4-4D75-9CC3-86D1D40F6ED3}"/>
              </a:ext>
            </a:extLst>
          </p:cNvPr>
          <p:cNvSpPr txBox="1"/>
          <p:nvPr/>
        </p:nvSpPr>
        <p:spPr>
          <a:xfrm>
            <a:off x="680906" y="1253864"/>
            <a:ext cx="10830188" cy="4370427"/>
          </a:xfrm>
          <a:prstGeom prst="rect">
            <a:avLst/>
          </a:prstGeom>
          <a:solidFill>
            <a:schemeClr val="bg1"/>
          </a:solidFill>
          <a:ln w="28575">
            <a:solidFill>
              <a:srgbClr val="6A9E5C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En 3</a:t>
            </a:r>
            <a:r>
              <a:rPr lang="fr-FR" sz="1600" b="1" baseline="30000" dirty="0"/>
              <a:t>ème</a:t>
            </a:r>
            <a:r>
              <a:rPr lang="fr-FR" sz="1600" b="1" dirty="0"/>
              <a:t> année</a:t>
            </a:r>
            <a:r>
              <a:rPr lang="fr-FR" sz="1600" dirty="0"/>
              <a:t>, les étudiants intégreront :</a:t>
            </a:r>
          </a:p>
          <a:p>
            <a:pPr lvl="0"/>
            <a:r>
              <a:rPr lang="fr-FR" sz="1600" dirty="0"/>
              <a:t>une </a:t>
            </a:r>
            <a:r>
              <a:rPr lang="fr-FR" sz="1600" u="sng" dirty="0"/>
              <a:t>dominante</a:t>
            </a:r>
            <a:r>
              <a:rPr lang="fr-FR" sz="1600" dirty="0"/>
              <a:t> (formation à caractère professionnel)</a:t>
            </a:r>
          </a:p>
          <a:p>
            <a:pPr lvl="0">
              <a:spcAft>
                <a:spcPts val="600"/>
              </a:spcAft>
            </a:pPr>
            <a:r>
              <a:rPr lang="fr-FR" sz="1600" dirty="0"/>
              <a:t>un </a:t>
            </a:r>
            <a:r>
              <a:rPr lang="fr-FR" sz="1600" u="sng" dirty="0"/>
              <a:t>master en sciences et technologies du vivant et de l’environnement</a:t>
            </a:r>
            <a:r>
              <a:rPr lang="fr-FR" sz="1600" dirty="0"/>
              <a:t>.</a:t>
            </a:r>
          </a:p>
          <a:p>
            <a:r>
              <a:rPr lang="fr-FR" sz="1600" dirty="0"/>
              <a:t>Suivant le parcours de l’étudiant et les caractéristiques propres de la formation 3A, la dominante ou le master recherche peuvent être plus ou moins liés au domaine de la 2</a:t>
            </a:r>
            <a:r>
              <a:rPr lang="fr-FR" sz="1600" baseline="30000" dirty="0"/>
              <a:t>ème</a:t>
            </a:r>
            <a:r>
              <a:rPr lang="fr-FR" sz="1600" dirty="0"/>
              <a:t> année. Il est cependant recommandé de concevoir le projet dans son ensemble.</a:t>
            </a:r>
          </a:p>
          <a:p>
            <a:r>
              <a:rPr lang="fr-FR" sz="1600" dirty="0"/>
              <a:t> </a:t>
            </a:r>
          </a:p>
          <a:p>
            <a:r>
              <a:rPr lang="fr-FR" sz="1600" dirty="0"/>
              <a:t>Certains domaines proposeront des parcours qui imposeront des itinéraires d’enseignements.</a:t>
            </a:r>
          </a:p>
          <a:p>
            <a:r>
              <a:rPr lang="fr-FR" dirty="0"/>
              <a:t> </a:t>
            </a:r>
          </a:p>
          <a:p>
            <a:r>
              <a:rPr lang="fr-FR" sz="1300" b="1" dirty="0"/>
              <a:t>À TITRE INDICATIF : DOMINANTES D’APPROFONDISSEMENT</a:t>
            </a:r>
            <a:endParaRPr lang="fr-FR" sz="1300" dirty="0"/>
          </a:p>
          <a:p>
            <a:pPr lvl="0"/>
            <a:r>
              <a:rPr lang="fr-FR" sz="1300" dirty="0" err="1"/>
              <a:t>BioTech</a:t>
            </a:r>
            <a:r>
              <a:rPr lang="fr-FR" sz="1300" dirty="0"/>
              <a:t> ; Conception et Développement Produit ; Conception, Production et Usages de Productions Cosmétiques Durables (</a:t>
            </a:r>
            <a:r>
              <a:rPr lang="fr-FR" sz="1300" dirty="0" err="1"/>
              <a:t>Cosm'Ethique</a:t>
            </a:r>
            <a:r>
              <a:rPr lang="fr-FR" sz="1300" dirty="0"/>
              <a:t>) ; Développement agricole ; De l’évaluation à la gestion des risques toxicologiques pour la santé des écosystèmes et de l’Homme (METATOX) ; Economie et gestion d’entreprise (EGE) ; Elevages et filières Durables et </a:t>
            </a:r>
            <a:r>
              <a:rPr lang="fr-FR" sz="1300" dirty="0" err="1"/>
              <a:t>INnovants</a:t>
            </a:r>
            <a:r>
              <a:rPr lang="fr-FR" sz="1300" dirty="0"/>
              <a:t> (EDEN) ; Gestion des interactions Eau et Agriculture face aux changements globaux (GEAC) ; Génie des Procédés et Production (GPP) ; Gestion des Milieux Naturels (GMN) ; Gestion Environnementale des Écosystèmes et Forêts Tropicales (GEEFT) ; Gestion Forestière (GF) ; Gestion, innovation et performances des entreprises du vivant (GIPE) ; Ingénierie de l’environnement : eau, déchets et aménagements durables (IDEA) ; Ingénierie des Espaces Végétalisés Urbains (IEVU) ; IODAA : De l’Information à la Décision par l’Analyse et l’Apprentissage ; Management de la qualité, sécurité sanitaire et prévention des risques (SMAQ) ; Production et innovation dans les systèmes techniques végétaux (</a:t>
            </a:r>
            <a:r>
              <a:rPr lang="fr-FR" sz="1300" dirty="0" err="1"/>
              <a:t>PISTv</a:t>
            </a:r>
            <a:r>
              <a:rPr lang="fr-FR" sz="1300" dirty="0"/>
              <a:t>) ; Protection des plantes et environnement (PPE) ; Ressources forestières et filière bois (RFF) ; Science politique, écologie et stratégie (SPES) ; Sciences et technologies de la biologie, la nutrition et l’alimentation humaines (NUTRI)</a:t>
            </a:r>
          </a:p>
          <a:p>
            <a:pPr lvl="0"/>
            <a:endParaRPr lang="fr-FR" sz="13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2B3886-5A02-4C49-AEAA-CCB407CC640D}"/>
              </a:ext>
            </a:extLst>
          </p:cNvPr>
          <p:cNvSpPr txBox="1"/>
          <p:nvPr/>
        </p:nvSpPr>
        <p:spPr>
          <a:xfrm>
            <a:off x="6096000" y="5740573"/>
            <a:ext cx="5446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Pour plus de précisions, consultez le site internet AgroParisTech : </a:t>
            </a:r>
            <a:r>
              <a:rPr lang="fr-FR" sz="1400" u="sng" dirty="0">
                <a:hlinkClick r:id="rId2"/>
              </a:rPr>
              <a:t>https://www.agroparistech.fr/formations-ingenieur</a:t>
            </a:r>
            <a:r>
              <a:rPr lang="fr-FR" sz="1400" dirty="0"/>
              <a:t> </a:t>
            </a:r>
          </a:p>
        </p:txBody>
      </p:sp>
      <p:pic>
        <p:nvPicPr>
          <p:cNvPr id="6" name="Picture 2" descr="AgroParisTech">
            <a:extLst>
              <a:ext uri="{FF2B5EF4-FFF2-40B4-BE49-F238E27FC236}">
                <a16:creationId xmlns:a16="http://schemas.microsoft.com/office/drawing/2014/main" id="{9470A2B6-CFA1-4964-AD32-C8A9291AC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66" y="97908"/>
            <a:ext cx="3000334" cy="99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1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5D26B33-ECBC-4657-93E2-D4631B23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7</a:t>
            </a:fld>
            <a:endParaRPr lang="fr-FR" dirty="0">
              <a:solidFill>
                <a:srgbClr val="4454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1D1304-B670-4174-9B8F-ADF1DD01F964}"/>
              </a:ext>
            </a:extLst>
          </p:cNvPr>
          <p:cNvSpPr/>
          <p:nvPr/>
        </p:nvSpPr>
        <p:spPr>
          <a:xfrm>
            <a:off x="268176" y="245030"/>
            <a:ext cx="7974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6A9E5C"/>
                </a:solidFill>
                <a:latin typeface="All Round Gothic Medium" panose="020B0603020202020104" pitchFamily="34" charset="0"/>
              </a:rPr>
              <a:t>Cursus ingénieur à Bordeaux </a:t>
            </a:r>
          </a:p>
          <a:p>
            <a:r>
              <a:rPr lang="fr-FR" sz="3600" b="1" dirty="0">
                <a:solidFill>
                  <a:srgbClr val="6A9E5C"/>
                </a:solidFill>
                <a:latin typeface="All Round Gothic Medium" panose="020B0603020202020104" pitchFamily="34" charset="0"/>
              </a:rPr>
              <a:t>Sciences Agro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8A03D8-74AE-4AAD-B2DA-4D03C5F361F0}"/>
              </a:ext>
            </a:extLst>
          </p:cNvPr>
          <p:cNvSpPr txBox="1"/>
          <p:nvPr/>
        </p:nvSpPr>
        <p:spPr>
          <a:xfrm>
            <a:off x="469783" y="1865637"/>
            <a:ext cx="7349000" cy="3600986"/>
          </a:xfrm>
          <a:prstGeom prst="rect">
            <a:avLst/>
          </a:prstGeom>
          <a:noFill/>
          <a:ln w="25400">
            <a:solidFill>
              <a:srgbClr val="008DD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6A9E5C"/>
                </a:solidFill>
                <a:latin typeface="All Round Gothic Book" panose="020B0503020202020104" pitchFamily="34" charset="0"/>
              </a:rPr>
              <a:t>Ingénieur Agronome</a:t>
            </a:r>
          </a:p>
          <a:p>
            <a:endParaRPr lang="fr-FR" sz="1600" b="1" dirty="0"/>
          </a:p>
          <a:p>
            <a:r>
              <a:rPr lang="fr-FR" sz="1600" b="1" dirty="0"/>
              <a:t>Localisation : Bordeaux</a:t>
            </a:r>
          </a:p>
          <a:p>
            <a:endParaRPr lang="fr-FR" sz="1600" b="1" dirty="0"/>
          </a:p>
          <a:p>
            <a:r>
              <a:rPr lang="fr-FR" sz="1600" b="1" dirty="0"/>
              <a:t>Cursus commun en agronomie puis choix pour la dernière année entre les spécialisations suivantes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Feed</a:t>
            </a:r>
            <a:r>
              <a:rPr lang="fr-FR" sz="1600" dirty="0"/>
              <a:t> &amp;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Agroécologie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Viticulture-œnologie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Numérique pour l’agriculture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Entreprises et territoires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Forêts-Bois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Stratégie, entrepreneuriat, management des entreprises agricole</a:t>
            </a:r>
          </a:p>
          <a:p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A8825F-57C6-4CFD-8671-5E7520B3FB95}"/>
              </a:ext>
            </a:extLst>
          </p:cNvPr>
          <p:cNvSpPr txBox="1"/>
          <p:nvPr/>
        </p:nvSpPr>
        <p:spPr>
          <a:xfrm>
            <a:off x="7029974" y="5604695"/>
            <a:ext cx="4840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Pour plus de précisions, consultez le site internet de BSA : </a:t>
            </a:r>
            <a:r>
              <a:rPr lang="fr-FR" sz="1400" dirty="0">
                <a:hlinkClick r:id="rId2"/>
              </a:rPr>
              <a:t>https://www.agro-bordeaux.fr/formations/diplome-ingenieur-agronome/</a:t>
            </a:r>
            <a:r>
              <a:rPr lang="fr-FR" sz="1400" dirty="0"/>
              <a:t> </a:t>
            </a:r>
          </a:p>
        </p:txBody>
      </p:sp>
      <p:pic>
        <p:nvPicPr>
          <p:cNvPr id="6" name="Picture 2" descr="Agrisource | Bordeaux Sciences Agro">
            <a:extLst>
              <a:ext uri="{FF2B5EF4-FFF2-40B4-BE49-F238E27FC236}">
                <a16:creationId xmlns:a16="http://schemas.microsoft.com/office/drawing/2014/main" id="{A9E728B1-5929-4E5D-87E2-084C6C03F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r="25572"/>
          <a:stretch/>
        </p:blipFill>
        <p:spPr bwMode="auto">
          <a:xfrm>
            <a:off x="10242958" y="228151"/>
            <a:ext cx="1680866" cy="8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59825C-C0A8-4A6D-B1FB-1A376D0A8E13}"/>
              </a:ext>
            </a:extLst>
          </p:cNvPr>
          <p:cNvSpPr txBox="1"/>
          <p:nvPr/>
        </p:nvSpPr>
        <p:spPr>
          <a:xfrm>
            <a:off x="9011480" y="3666077"/>
            <a:ext cx="2769704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</a:t>
            </a:r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1959 € + 103 € de Cotisation de vie étudiante</a:t>
            </a:r>
          </a:p>
        </p:txBody>
      </p:sp>
    </p:spTree>
    <p:extLst>
      <p:ext uri="{BB962C8B-B14F-4D97-AF65-F5344CB8AC3E}">
        <p14:creationId xmlns:p14="http://schemas.microsoft.com/office/powerpoint/2010/main" val="185183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5D26B33-ECBC-4657-93E2-D4631B23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8</a:t>
            </a:fld>
            <a:endParaRPr lang="fr-FR" dirty="0">
              <a:solidFill>
                <a:srgbClr val="4454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6423AC-5248-499E-9C79-6B336EB7C079}"/>
              </a:ext>
            </a:extLst>
          </p:cNvPr>
          <p:cNvSpPr/>
          <p:nvPr/>
        </p:nvSpPr>
        <p:spPr>
          <a:xfrm>
            <a:off x="268177" y="245030"/>
            <a:ext cx="674229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08DD4"/>
                </a:solidFill>
                <a:latin typeface="All Round Gothic Medium" panose="020B0603020202020104" pitchFamily="34" charset="0"/>
              </a:rPr>
              <a:t>Cursus ingénieur à l’ENGEES</a:t>
            </a:r>
          </a:p>
          <a:p>
            <a:endParaRPr lang="fr-FR" sz="1600" b="1" dirty="0">
              <a:solidFill>
                <a:schemeClr val="accent1"/>
              </a:solidFill>
              <a:latin typeface="All Round Gothic Medium" panose="020B06030202020201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A602A2-E1B4-4304-A129-95BB977DE313}"/>
              </a:ext>
            </a:extLst>
          </p:cNvPr>
          <p:cNvSpPr txBox="1"/>
          <p:nvPr/>
        </p:nvSpPr>
        <p:spPr>
          <a:xfrm>
            <a:off x="503340" y="1496184"/>
            <a:ext cx="7867291" cy="3877985"/>
          </a:xfrm>
          <a:prstGeom prst="rect">
            <a:avLst/>
          </a:prstGeom>
          <a:noFill/>
          <a:ln w="25400">
            <a:solidFill>
              <a:srgbClr val="9D9EA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008DD4"/>
                </a:solidFill>
                <a:latin typeface="All Round Gothic Book" panose="020B0503020202020104" pitchFamily="34" charset="0"/>
              </a:rPr>
              <a:t>Ingénieur Eau et Environnement</a:t>
            </a:r>
          </a:p>
          <a:p>
            <a:endParaRPr lang="fr-FR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Strasbourg</a:t>
            </a:r>
            <a:endParaRPr lang="fr-FR" sz="1600" dirty="0"/>
          </a:p>
          <a:p>
            <a:endParaRPr lang="fr-FR" sz="1600" b="1" dirty="0"/>
          </a:p>
          <a:p>
            <a:r>
              <a:rPr lang="fr-FR" sz="1600" b="1" dirty="0"/>
              <a:t>Cursus commun en eau et environnement, puis choix pour la dernière année parmi les spécialisations suivantes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Écologie/génie écologique</a:t>
            </a:r>
            <a:r>
              <a:rPr lang="fr-FR" sz="1600" dirty="0"/>
              <a:t> : restauration et protection des milieux naturels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Exploitation et travaux </a:t>
            </a:r>
            <a:r>
              <a:rPr lang="fr-FR" sz="1600" dirty="0"/>
              <a:t>: Gestion des services et systèmes de réseaux d’eau (potable, assainissement) ou de 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Traitement des eaux </a:t>
            </a:r>
            <a:r>
              <a:rPr lang="fr-FR" sz="1600" dirty="0"/>
              <a:t>: approche globale du traitement de l’eau (potable, eaux usées)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Hydrosystèmes</a:t>
            </a:r>
            <a:r>
              <a:rPr lang="fr-FR" sz="1600" dirty="0"/>
              <a:t> : Gestion des eaux de surface et souterraines en milieu naturel anthropisé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Hydraulique urbaine</a:t>
            </a:r>
            <a:r>
              <a:rPr lang="fr-FR" sz="1600" dirty="0"/>
              <a:t> : Maîtrise hydraulique des réseaux d’eau potable, d’assainissement ou des rivières canalisées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Déchets</a:t>
            </a:r>
            <a:r>
              <a:rPr lang="fr-FR" sz="1600" dirty="0"/>
              <a:t> : gestion, traitement et valorisation des déchets urbains ou industriels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D14BA8-6A56-43D2-A03B-A7EAF2544366}"/>
              </a:ext>
            </a:extLst>
          </p:cNvPr>
          <p:cNvSpPr txBox="1"/>
          <p:nvPr/>
        </p:nvSpPr>
        <p:spPr>
          <a:xfrm>
            <a:off x="3685407" y="5742664"/>
            <a:ext cx="8242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Pour plus de précisions, consultez le site internet de l’ENGEES : </a:t>
            </a:r>
            <a:r>
              <a:rPr lang="fr-FR" sz="1400" dirty="0">
                <a:hlinkClick r:id="rId2"/>
              </a:rPr>
              <a:t>https://engees.unistra.fr/formations/ingenieur/programmedesenseignements</a:t>
            </a:r>
            <a:r>
              <a:rPr lang="fr-FR" sz="1400" dirty="0"/>
              <a:t> </a:t>
            </a:r>
          </a:p>
        </p:txBody>
      </p:sp>
      <p:pic>
        <p:nvPicPr>
          <p:cNvPr id="6" name="Picture 2" descr="L'ENGEES affirme son identité : nouveau logo et nouvelle charte graphique -  ENGEES - Strasbourg">
            <a:extLst>
              <a:ext uri="{FF2B5EF4-FFF2-40B4-BE49-F238E27FC236}">
                <a16:creationId xmlns:a16="http://schemas.microsoft.com/office/drawing/2014/main" id="{F5680F1D-901D-436C-99A8-3B8DFDD49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722" y="198321"/>
            <a:ext cx="1332964" cy="9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182C0F1-62B5-4CA0-915B-9028CA485692}"/>
              </a:ext>
            </a:extLst>
          </p:cNvPr>
          <p:cNvSpPr txBox="1"/>
          <p:nvPr/>
        </p:nvSpPr>
        <p:spPr>
          <a:xfrm>
            <a:off x="9011480" y="3666077"/>
            <a:ext cx="2769704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</a:t>
            </a:r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1959 € + 103 € de Cotisation de vie étudiante</a:t>
            </a:r>
          </a:p>
        </p:txBody>
      </p:sp>
    </p:spTree>
    <p:extLst>
      <p:ext uri="{BB962C8B-B14F-4D97-AF65-F5344CB8AC3E}">
        <p14:creationId xmlns:p14="http://schemas.microsoft.com/office/powerpoint/2010/main" val="129942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5D26B33-ECBC-4657-93E2-D4631B23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0246" y="6356350"/>
            <a:ext cx="263553" cy="365125"/>
          </a:xfrm>
        </p:spPr>
        <p:txBody>
          <a:bodyPr/>
          <a:lstStyle/>
          <a:p>
            <a:fld id="{3D50ADFF-8696-488A-8F33-5D0CF82A4E4D}" type="slidenum">
              <a:rPr lang="fr-FR" smtClean="0">
                <a:solidFill>
                  <a:srgbClr val="44546A"/>
                </a:solidFill>
              </a:rPr>
              <a:t>9</a:t>
            </a:fld>
            <a:endParaRPr lang="fr-FR" dirty="0">
              <a:solidFill>
                <a:srgbClr val="44546A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85C087-82E1-432E-98C3-BB67C6D19062}"/>
              </a:ext>
            </a:extLst>
          </p:cNvPr>
          <p:cNvSpPr txBox="1"/>
          <p:nvPr/>
        </p:nvSpPr>
        <p:spPr>
          <a:xfrm>
            <a:off x="307933" y="1018314"/>
            <a:ext cx="5446639" cy="3385542"/>
          </a:xfrm>
          <a:prstGeom prst="rect">
            <a:avLst/>
          </a:prstGeom>
          <a:solidFill>
            <a:schemeClr val="bg1"/>
          </a:solidFill>
          <a:ln w="28575"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0E9842"/>
                </a:solidFill>
                <a:latin typeface="All Round Gothic Book" panose="020B0503020202020104" pitchFamily="34" charset="0"/>
              </a:rPr>
              <a:t>Ingénieur Agronome</a:t>
            </a:r>
          </a:p>
          <a:p>
            <a:pPr algn="r"/>
            <a:endParaRPr lang="fr-FR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Nancy</a:t>
            </a:r>
          </a:p>
          <a:p>
            <a:pPr algn="r"/>
            <a:endParaRPr lang="fr-FR" sz="1600" b="1" dirty="0"/>
          </a:p>
          <a:p>
            <a:r>
              <a:rPr lang="fr-FR" sz="1600" b="1" dirty="0"/>
              <a:t>Cursus commun, puis choix pour la dernière année parmi les spécialisations suivantes  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Agricultures et Développement des Territoires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Développement Durable des Filières agricoles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Protection des Cultures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Biotechnologies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Sciences et Génie de l’Environnement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Management de la </a:t>
            </a:r>
            <a:r>
              <a:rPr lang="fr-FR" sz="1600" dirty="0" err="1"/>
              <a:t>Supply</a:t>
            </a:r>
            <a:r>
              <a:rPr lang="fr-FR" sz="1600" dirty="0"/>
              <a:t> Chain et des Activités Logistiques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Management des Activités, des Projets et de l'Innovation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F474E1-2D54-48DF-9C7B-9F24EDF34254}"/>
              </a:ext>
            </a:extLst>
          </p:cNvPr>
          <p:cNvSpPr txBox="1"/>
          <p:nvPr/>
        </p:nvSpPr>
        <p:spPr>
          <a:xfrm>
            <a:off x="225382" y="4677095"/>
            <a:ext cx="598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Pour plus de précisions, consultez le site internet de l’ENSAIA : </a:t>
            </a:r>
            <a:r>
              <a:rPr lang="fr-FR" sz="1400" dirty="0">
                <a:hlinkClick r:id="rId2"/>
              </a:rPr>
              <a:t>https://ensaia.univ-lorraine.fr/fr/content/ingenieurs</a:t>
            </a:r>
            <a:r>
              <a:rPr lang="fr-FR" sz="1400" dirty="0"/>
              <a:t>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48C8A77-8722-425E-B729-C44D11E99811}"/>
              </a:ext>
            </a:extLst>
          </p:cNvPr>
          <p:cNvSpPr txBox="1"/>
          <p:nvPr/>
        </p:nvSpPr>
        <p:spPr>
          <a:xfrm>
            <a:off x="6056245" y="1392719"/>
            <a:ext cx="5827822" cy="3600986"/>
          </a:xfrm>
          <a:prstGeom prst="rect">
            <a:avLst/>
          </a:prstGeom>
          <a:noFill/>
          <a:ln w="25400">
            <a:solidFill>
              <a:srgbClr val="008DD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6A9E5C"/>
                </a:solidFill>
                <a:latin typeface="All Round Gothic Book" panose="020B0503020202020104" pitchFamily="34" charset="0"/>
              </a:rPr>
              <a:t>Ingénieur Industries Alimentaires</a:t>
            </a:r>
          </a:p>
          <a:p>
            <a:endParaRPr lang="fr-FR" sz="1600" b="1" dirty="0">
              <a:latin typeface="All Round Gothic Book" panose="020B0503020202020104" pitchFamily="34" charset="0"/>
            </a:endParaRPr>
          </a:p>
          <a:p>
            <a:r>
              <a:rPr lang="fr-FR" sz="1600" b="1" dirty="0"/>
              <a:t>Localisation : Nancy</a:t>
            </a:r>
          </a:p>
          <a:p>
            <a:endParaRPr lang="fr-FR" sz="1600" b="1" dirty="0"/>
          </a:p>
          <a:p>
            <a:r>
              <a:rPr lang="fr-FR" sz="1600" b="1" dirty="0"/>
              <a:t>Cursus commun, puis choix pour la dernière année parmi les spécialisations suivantes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Formulation alimentaire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Produits laitiers et Qualités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Packaging &amp; conditionnement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Biotechnologies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Développement industriel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Management de la </a:t>
            </a:r>
            <a:r>
              <a:rPr lang="fr-FR" sz="1600" dirty="0" err="1"/>
              <a:t>supply</a:t>
            </a:r>
            <a:r>
              <a:rPr lang="fr-FR" sz="1600" dirty="0"/>
              <a:t> </a:t>
            </a:r>
            <a:r>
              <a:rPr lang="fr-FR" sz="1600" dirty="0" err="1"/>
              <a:t>chain</a:t>
            </a:r>
            <a:r>
              <a:rPr lang="fr-FR" sz="1600" dirty="0"/>
              <a:t> et des Activités logistiques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Management des Activités, des Projets et de l'Innovation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Sciences et Génie de l'Environnement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26331A-D857-4676-ACAB-8F26CA995B0D}"/>
              </a:ext>
            </a:extLst>
          </p:cNvPr>
          <p:cNvSpPr txBox="1"/>
          <p:nvPr/>
        </p:nvSpPr>
        <p:spPr>
          <a:xfrm>
            <a:off x="9132937" y="5259529"/>
            <a:ext cx="2751130" cy="830997"/>
          </a:xfrm>
          <a:prstGeom prst="rect">
            <a:avLst/>
          </a:prstGeom>
          <a:solidFill>
            <a:srgbClr val="CCB300"/>
          </a:solidFill>
          <a:ln>
            <a:solidFill>
              <a:srgbClr val="CCB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All Round Gothic Book" panose="020B0503020202020104" pitchFamily="34" charset="0"/>
              </a:rPr>
              <a:t>Frais de scolarité : 3879 € + 103 € de Cotisation de vie étudiante </a:t>
            </a:r>
          </a:p>
        </p:txBody>
      </p:sp>
      <p:pic>
        <p:nvPicPr>
          <p:cNvPr id="9" name="Picture 2" descr="ENSAIA">
            <a:extLst>
              <a:ext uri="{FF2B5EF4-FFF2-40B4-BE49-F238E27FC236}">
                <a16:creationId xmlns:a16="http://schemas.microsoft.com/office/drawing/2014/main" id="{9870A318-328B-4546-A84E-9AAC481C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262" y="112369"/>
            <a:ext cx="1548560" cy="10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06220E-9A7F-47A8-8BEC-B4D193EA5324}"/>
              </a:ext>
            </a:extLst>
          </p:cNvPr>
          <p:cNvSpPr/>
          <p:nvPr/>
        </p:nvSpPr>
        <p:spPr>
          <a:xfrm>
            <a:off x="268178" y="245030"/>
            <a:ext cx="675832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2">
                    <a:lumMod val="50000"/>
                  </a:schemeClr>
                </a:solidFill>
                <a:latin typeface="All Round Gothic Medium" panose="020B0603020202020104" pitchFamily="34" charset="0"/>
              </a:rPr>
              <a:t>Cursus ingénieur à l’ENSAIA</a:t>
            </a:r>
          </a:p>
          <a:p>
            <a:endParaRPr lang="fr-FR" sz="1600" b="1" dirty="0">
              <a:solidFill>
                <a:schemeClr val="accent1"/>
              </a:solidFill>
              <a:latin typeface="All Round Gothic Medium" panose="020B06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144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2581</Words>
  <Application>Microsoft Office PowerPoint</Application>
  <PresentationFormat>Grand écran</PresentationFormat>
  <Paragraphs>325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All Round Gothic Book</vt:lpstr>
      <vt:lpstr>All Round Gothic Demi</vt:lpstr>
      <vt:lpstr>All Round Gothic Medium</vt:lpstr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Vanessa Aubry</dc:creator>
  <cp:lastModifiedBy>Emma Doan</cp:lastModifiedBy>
  <cp:revision>102</cp:revision>
  <dcterms:created xsi:type="dcterms:W3CDTF">2023-10-11T15:10:23Z</dcterms:created>
  <dcterms:modified xsi:type="dcterms:W3CDTF">2024-10-23T14:08:33Z</dcterms:modified>
</cp:coreProperties>
</file>